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Default Extension="doc" ContentType="application/msword"/>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70" r:id="rId2"/>
    <p:sldId id="283" r:id="rId3"/>
    <p:sldId id="312" r:id="rId4"/>
    <p:sldId id="286" r:id="rId5"/>
    <p:sldId id="353" r:id="rId6"/>
    <p:sldId id="309" r:id="rId7"/>
    <p:sldId id="354" r:id="rId8"/>
    <p:sldId id="355" r:id="rId9"/>
    <p:sldId id="356" r:id="rId10"/>
    <p:sldId id="357" r:id="rId11"/>
    <p:sldId id="352" r:id="rId12"/>
    <p:sldId id="333" r:id="rId13"/>
    <p:sldId id="335" r:id="rId14"/>
    <p:sldId id="321" r:id="rId15"/>
    <p:sldId id="322" r:id="rId16"/>
    <p:sldId id="323" r:id="rId17"/>
    <p:sldId id="324" r:id="rId18"/>
    <p:sldId id="325" r:id="rId19"/>
    <p:sldId id="326" r:id="rId20"/>
    <p:sldId id="327" r:id="rId21"/>
    <p:sldId id="328" r:id="rId22"/>
    <p:sldId id="293" r:id="rId23"/>
    <p:sldId id="311" r:id="rId24"/>
    <p:sldId id="291" r:id="rId25"/>
    <p:sldId id="338" r:id="rId26"/>
    <p:sldId id="358" r:id="rId27"/>
    <p:sldId id="350" r:id="rId28"/>
    <p:sldId id="342" r:id="rId29"/>
    <p:sldId id="343" r:id="rId30"/>
    <p:sldId id="345" r:id="rId31"/>
    <p:sldId id="346" r:id="rId32"/>
    <p:sldId id="294" r:id="rId33"/>
    <p:sldId id="330" r:id="rId34"/>
    <p:sldId id="359" r:id="rId35"/>
    <p:sldId id="360" r:id="rId36"/>
    <p:sldId id="320" r:id="rId37"/>
    <p:sldId id="273" r:id="rId38"/>
    <p:sldId id="351" r:id="rId39"/>
    <p:sldId id="349" r:id="rId40"/>
    <p:sldId id="329" r:id="rId41"/>
    <p:sldId id="304" r:id="rId42"/>
    <p:sldId id="305" r:id="rId43"/>
  </p:sldIdLst>
  <p:sldSz cx="9144000" cy="6858000" type="screen4x3"/>
  <p:notesSz cx="6997700" cy="9271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4542"/>
    <a:srgbClr val="3399FF"/>
    <a:srgbClr val="ECECE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84163" autoAdjust="0"/>
  </p:normalViewPr>
  <p:slideViewPr>
    <p:cSldViewPr>
      <p:cViewPr>
        <p:scale>
          <a:sx n="66" d="100"/>
          <a:sy n="66" d="100"/>
        </p:scale>
        <p:origin x="-2094" y="-336"/>
      </p:cViewPr>
      <p:guideLst>
        <p:guide orient="horz" pos="2160"/>
        <p:guide pos="2880"/>
      </p:guideLst>
    </p:cSldViewPr>
  </p:slideViewPr>
  <p:outlineViewPr>
    <p:cViewPr>
      <p:scale>
        <a:sx n="33" d="100"/>
        <a:sy n="33" d="100"/>
      </p:scale>
      <p:origin x="0" y="818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A5A1C-7672-43B6-86DC-E9B5686E4325}" type="doc">
      <dgm:prSet loTypeId="urn:microsoft.com/office/officeart/2005/8/layout/hList7" loCatId="process" qsTypeId="urn:microsoft.com/office/officeart/2005/8/quickstyle/simple1#1" qsCatId="simple" csTypeId="urn:microsoft.com/office/officeart/2005/8/colors/accent1_2#1" csCatId="accent1" phldr="1"/>
      <dgm:spPr/>
    </dgm:pt>
    <dgm:pt modelId="{1C30F431-F09A-4A85-B031-8826535A09B1}">
      <dgm:prSet phldrT="[Text]"/>
      <dgm:spPr/>
      <dgm:t>
        <a:bodyPr/>
        <a:lstStyle/>
        <a:p>
          <a:r>
            <a:rPr lang="en-US" dirty="0" smtClean="0"/>
            <a:t>Bench</a:t>
          </a:r>
          <a:endParaRPr lang="en-US" dirty="0"/>
        </a:p>
      </dgm:t>
    </dgm:pt>
    <dgm:pt modelId="{51D12396-91E5-4EDC-B28C-49D1D22CF677}" type="parTrans" cxnId="{63A9594F-572D-4046-9174-A3301666679E}">
      <dgm:prSet/>
      <dgm:spPr/>
      <dgm:t>
        <a:bodyPr/>
        <a:lstStyle/>
        <a:p>
          <a:endParaRPr lang="en-US"/>
        </a:p>
      </dgm:t>
    </dgm:pt>
    <dgm:pt modelId="{52394653-7AAD-4E05-A187-EAB37EDEB441}" type="sibTrans" cxnId="{63A9594F-572D-4046-9174-A3301666679E}">
      <dgm:prSet/>
      <dgm:spPr/>
      <dgm:t>
        <a:bodyPr/>
        <a:lstStyle/>
        <a:p>
          <a:endParaRPr lang="en-US"/>
        </a:p>
      </dgm:t>
    </dgm:pt>
    <dgm:pt modelId="{12E42C6A-B665-434C-B0A3-BF671B62B338}">
      <dgm:prSet phldrT="[Text]"/>
      <dgm:spPr/>
      <dgm:t>
        <a:bodyPr/>
        <a:lstStyle/>
        <a:p>
          <a:r>
            <a:rPr lang="en-US" dirty="0" smtClean="0"/>
            <a:t>Bedside</a:t>
          </a:r>
          <a:endParaRPr lang="en-US" dirty="0"/>
        </a:p>
      </dgm:t>
    </dgm:pt>
    <dgm:pt modelId="{C33916C5-7CC9-4F32-95F2-5F1CE5BAD617}" type="parTrans" cxnId="{83266FBB-6FFE-49FC-90B1-323AD4B59FE9}">
      <dgm:prSet/>
      <dgm:spPr/>
      <dgm:t>
        <a:bodyPr/>
        <a:lstStyle/>
        <a:p>
          <a:endParaRPr lang="en-US"/>
        </a:p>
      </dgm:t>
    </dgm:pt>
    <dgm:pt modelId="{DAFC56E6-E193-43DC-A4D3-3C428B1C4E03}" type="sibTrans" cxnId="{83266FBB-6FFE-49FC-90B1-323AD4B59FE9}">
      <dgm:prSet/>
      <dgm:spPr/>
      <dgm:t>
        <a:bodyPr/>
        <a:lstStyle/>
        <a:p>
          <a:endParaRPr lang="en-US"/>
        </a:p>
      </dgm:t>
    </dgm:pt>
    <dgm:pt modelId="{5041FF04-6B33-40EA-8B51-5849E1DC699D}">
      <dgm:prSet phldrT="[Text]"/>
      <dgm:spPr/>
      <dgm:t>
        <a:bodyPr/>
        <a:lstStyle/>
        <a:p>
          <a:r>
            <a:rPr lang="en-US" dirty="0" smtClean="0"/>
            <a:t>Clinic</a:t>
          </a:r>
          <a:endParaRPr lang="en-US" dirty="0"/>
        </a:p>
      </dgm:t>
    </dgm:pt>
    <dgm:pt modelId="{333316A7-DB42-47EA-A058-E993A83479B9}" type="parTrans" cxnId="{BE83A617-20DD-40CC-A80D-AB1339294165}">
      <dgm:prSet/>
      <dgm:spPr/>
      <dgm:t>
        <a:bodyPr/>
        <a:lstStyle/>
        <a:p>
          <a:endParaRPr lang="en-US"/>
        </a:p>
      </dgm:t>
    </dgm:pt>
    <dgm:pt modelId="{D03A4B2C-9F02-473F-BB63-704812DCF201}" type="sibTrans" cxnId="{BE83A617-20DD-40CC-A80D-AB1339294165}">
      <dgm:prSet/>
      <dgm:spPr/>
      <dgm:t>
        <a:bodyPr/>
        <a:lstStyle/>
        <a:p>
          <a:endParaRPr lang="en-US"/>
        </a:p>
      </dgm:t>
    </dgm:pt>
    <dgm:pt modelId="{25AADCCE-E2DB-4740-BFDE-C982ABE426C2}">
      <dgm:prSet phldrT="[Text]"/>
      <dgm:spPr/>
      <dgm:t>
        <a:bodyPr/>
        <a:lstStyle/>
        <a:p>
          <a:r>
            <a:rPr lang="en-US" dirty="0" smtClean="0"/>
            <a:t>Community</a:t>
          </a:r>
          <a:endParaRPr lang="en-US" dirty="0"/>
        </a:p>
      </dgm:t>
    </dgm:pt>
    <dgm:pt modelId="{4B281665-A478-46FD-A8A9-0C350CB49A66}" type="parTrans" cxnId="{41257597-DACF-4FF5-84D2-8CED1FB24EBC}">
      <dgm:prSet/>
      <dgm:spPr/>
      <dgm:t>
        <a:bodyPr/>
        <a:lstStyle/>
        <a:p>
          <a:endParaRPr lang="en-US"/>
        </a:p>
      </dgm:t>
    </dgm:pt>
    <dgm:pt modelId="{60999574-3AC8-4EF4-888F-F69E20A9996C}" type="sibTrans" cxnId="{41257597-DACF-4FF5-84D2-8CED1FB24EBC}">
      <dgm:prSet/>
      <dgm:spPr/>
      <dgm:t>
        <a:bodyPr/>
        <a:lstStyle/>
        <a:p>
          <a:endParaRPr lang="en-US"/>
        </a:p>
      </dgm:t>
    </dgm:pt>
    <dgm:pt modelId="{A673C6BE-05F5-4E5A-B286-4E29DC4CCD08}">
      <dgm:prSet phldrT="[Text]"/>
      <dgm:spPr/>
      <dgm:t>
        <a:bodyPr/>
        <a:lstStyle/>
        <a:p>
          <a:r>
            <a:rPr lang="en-US" dirty="0" smtClean="0"/>
            <a:t>Population &amp; Policy</a:t>
          </a:r>
          <a:endParaRPr lang="en-US" dirty="0"/>
        </a:p>
      </dgm:t>
    </dgm:pt>
    <dgm:pt modelId="{42442E48-EEEA-4256-B15F-D52A3517B2F0}" type="parTrans" cxnId="{6EFD625D-D959-4C29-AEAC-89A9709EE38E}">
      <dgm:prSet/>
      <dgm:spPr/>
      <dgm:t>
        <a:bodyPr/>
        <a:lstStyle/>
        <a:p>
          <a:endParaRPr lang="en-US"/>
        </a:p>
      </dgm:t>
    </dgm:pt>
    <dgm:pt modelId="{F602E4B1-0CB3-4697-BC5E-5483CD481346}" type="sibTrans" cxnId="{6EFD625D-D959-4C29-AEAC-89A9709EE38E}">
      <dgm:prSet/>
      <dgm:spPr/>
      <dgm:t>
        <a:bodyPr/>
        <a:lstStyle/>
        <a:p>
          <a:endParaRPr lang="en-US"/>
        </a:p>
      </dgm:t>
    </dgm:pt>
    <dgm:pt modelId="{5D030658-188D-4C45-98B1-D94BC0A1BE11}" type="pres">
      <dgm:prSet presAssocID="{639A5A1C-7672-43B6-86DC-E9B5686E4325}" presName="Name0" presStyleCnt="0">
        <dgm:presLayoutVars>
          <dgm:dir/>
          <dgm:resizeHandles val="exact"/>
        </dgm:presLayoutVars>
      </dgm:prSet>
      <dgm:spPr/>
    </dgm:pt>
    <dgm:pt modelId="{261E8FF9-2000-4C36-8485-2BBE3BD92F37}" type="pres">
      <dgm:prSet presAssocID="{639A5A1C-7672-43B6-86DC-E9B5686E4325}" presName="fgShape" presStyleLbl="fgShp" presStyleIdx="0" presStyleCnt="1"/>
      <dgm:spPr/>
    </dgm:pt>
    <dgm:pt modelId="{D6A2870E-234A-48CE-AE75-E6E0837469BA}" type="pres">
      <dgm:prSet presAssocID="{639A5A1C-7672-43B6-86DC-E9B5686E4325}" presName="linComp" presStyleCnt="0"/>
      <dgm:spPr/>
    </dgm:pt>
    <dgm:pt modelId="{E20648A7-AB0B-4721-B748-760071BBB3D7}" type="pres">
      <dgm:prSet presAssocID="{1C30F431-F09A-4A85-B031-8826535A09B1}" presName="compNode" presStyleCnt="0"/>
      <dgm:spPr/>
    </dgm:pt>
    <dgm:pt modelId="{9A2B612B-41A9-43F1-AD98-6E457BB1FB73}" type="pres">
      <dgm:prSet presAssocID="{1C30F431-F09A-4A85-B031-8826535A09B1}" presName="bkgdShape" presStyleLbl="node1" presStyleIdx="0" presStyleCnt="5"/>
      <dgm:spPr/>
      <dgm:t>
        <a:bodyPr/>
        <a:lstStyle/>
        <a:p>
          <a:endParaRPr lang="en-US"/>
        </a:p>
      </dgm:t>
    </dgm:pt>
    <dgm:pt modelId="{C31B4B41-4FCF-420F-B5B0-5DF99EE3D50B}" type="pres">
      <dgm:prSet presAssocID="{1C30F431-F09A-4A85-B031-8826535A09B1}" presName="nodeTx" presStyleLbl="node1" presStyleIdx="0" presStyleCnt="5">
        <dgm:presLayoutVars>
          <dgm:bulletEnabled val="1"/>
        </dgm:presLayoutVars>
      </dgm:prSet>
      <dgm:spPr/>
      <dgm:t>
        <a:bodyPr/>
        <a:lstStyle/>
        <a:p>
          <a:endParaRPr lang="en-US"/>
        </a:p>
      </dgm:t>
    </dgm:pt>
    <dgm:pt modelId="{67B06189-41C6-4BA8-8487-18B236600D8D}" type="pres">
      <dgm:prSet presAssocID="{1C30F431-F09A-4A85-B031-8826535A09B1}" presName="invisiNode" presStyleLbl="node1" presStyleIdx="0" presStyleCnt="5"/>
      <dgm:spPr/>
    </dgm:pt>
    <dgm:pt modelId="{9C02775A-F088-4DAC-BA98-294E00549FA0}" type="pres">
      <dgm:prSet presAssocID="{1C30F431-F09A-4A85-B031-8826535A09B1}" presName="imagNode" presStyleLbl="fgImgPlace1" presStyleIdx="0" presStyleCnt="5"/>
      <dgm:spPr>
        <a:blipFill rotWithShape="0">
          <a:blip xmlns:r="http://schemas.openxmlformats.org/officeDocument/2006/relationships" r:embed="rId1"/>
          <a:stretch>
            <a:fillRect/>
          </a:stretch>
        </a:blipFill>
      </dgm:spPr>
    </dgm:pt>
    <dgm:pt modelId="{C42A5CB9-6A97-4117-A7F2-12EB78DA8320}" type="pres">
      <dgm:prSet presAssocID="{52394653-7AAD-4E05-A187-EAB37EDEB441}" presName="sibTrans" presStyleLbl="sibTrans2D1" presStyleIdx="0" presStyleCnt="0"/>
      <dgm:spPr/>
      <dgm:t>
        <a:bodyPr/>
        <a:lstStyle/>
        <a:p>
          <a:endParaRPr lang="en-US"/>
        </a:p>
      </dgm:t>
    </dgm:pt>
    <dgm:pt modelId="{F7002373-9629-4446-BA36-C6F0A306DD87}" type="pres">
      <dgm:prSet presAssocID="{12E42C6A-B665-434C-B0A3-BF671B62B338}" presName="compNode" presStyleCnt="0"/>
      <dgm:spPr/>
    </dgm:pt>
    <dgm:pt modelId="{BE2CDF57-14E5-4478-8696-6B928B952894}" type="pres">
      <dgm:prSet presAssocID="{12E42C6A-B665-434C-B0A3-BF671B62B338}" presName="bkgdShape" presStyleLbl="node1" presStyleIdx="1" presStyleCnt="5"/>
      <dgm:spPr/>
      <dgm:t>
        <a:bodyPr/>
        <a:lstStyle/>
        <a:p>
          <a:endParaRPr lang="en-US"/>
        </a:p>
      </dgm:t>
    </dgm:pt>
    <dgm:pt modelId="{A57AF46D-FE68-4713-A597-6257B7C649C7}" type="pres">
      <dgm:prSet presAssocID="{12E42C6A-B665-434C-B0A3-BF671B62B338}" presName="nodeTx" presStyleLbl="node1" presStyleIdx="1" presStyleCnt="5">
        <dgm:presLayoutVars>
          <dgm:bulletEnabled val="1"/>
        </dgm:presLayoutVars>
      </dgm:prSet>
      <dgm:spPr/>
      <dgm:t>
        <a:bodyPr/>
        <a:lstStyle/>
        <a:p>
          <a:endParaRPr lang="en-US"/>
        </a:p>
      </dgm:t>
    </dgm:pt>
    <dgm:pt modelId="{D6541277-4895-40C4-8110-D92E505278A2}" type="pres">
      <dgm:prSet presAssocID="{12E42C6A-B665-434C-B0A3-BF671B62B338}" presName="invisiNode" presStyleLbl="node1" presStyleIdx="1" presStyleCnt="5"/>
      <dgm:spPr/>
    </dgm:pt>
    <dgm:pt modelId="{3F1EE287-5A22-4975-B55D-9C18C3ADB4C4}" type="pres">
      <dgm:prSet presAssocID="{12E42C6A-B665-434C-B0A3-BF671B62B338}" presName="imagNode" presStyleLbl="fgImgPlace1" presStyleIdx="1" presStyleCnt="5"/>
      <dgm:spPr>
        <a:blipFill rotWithShape="0">
          <a:blip xmlns:r="http://schemas.openxmlformats.org/officeDocument/2006/relationships" r:embed="rId2"/>
          <a:stretch>
            <a:fillRect/>
          </a:stretch>
        </a:blipFill>
      </dgm:spPr>
    </dgm:pt>
    <dgm:pt modelId="{8D441F19-040C-4DDA-AC3F-17E31CD7E01F}" type="pres">
      <dgm:prSet presAssocID="{DAFC56E6-E193-43DC-A4D3-3C428B1C4E03}" presName="sibTrans" presStyleLbl="sibTrans2D1" presStyleIdx="0" presStyleCnt="0"/>
      <dgm:spPr/>
      <dgm:t>
        <a:bodyPr/>
        <a:lstStyle/>
        <a:p>
          <a:endParaRPr lang="en-US"/>
        </a:p>
      </dgm:t>
    </dgm:pt>
    <dgm:pt modelId="{A0632F89-4632-41F9-B5DF-A652FFD33DB1}" type="pres">
      <dgm:prSet presAssocID="{5041FF04-6B33-40EA-8B51-5849E1DC699D}" presName="compNode" presStyleCnt="0"/>
      <dgm:spPr/>
    </dgm:pt>
    <dgm:pt modelId="{4AB93619-60E7-4663-A660-1E3D27DAC101}" type="pres">
      <dgm:prSet presAssocID="{5041FF04-6B33-40EA-8B51-5849E1DC699D}" presName="bkgdShape" presStyleLbl="node1" presStyleIdx="2" presStyleCnt="5"/>
      <dgm:spPr/>
      <dgm:t>
        <a:bodyPr/>
        <a:lstStyle/>
        <a:p>
          <a:endParaRPr lang="en-US"/>
        </a:p>
      </dgm:t>
    </dgm:pt>
    <dgm:pt modelId="{C381F545-C864-4055-AA42-FE50061E4A6F}" type="pres">
      <dgm:prSet presAssocID="{5041FF04-6B33-40EA-8B51-5849E1DC699D}" presName="nodeTx" presStyleLbl="node1" presStyleIdx="2" presStyleCnt="5">
        <dgm:presLayoutVars>
          <dgm:bulletEnabled val="1"/>
        </dgm:presLayoutVars>
      </dgm:prSet>
      <dgm:spPr/>
      <dgm:t>
        <a:bodyPr/>
        <a:lstStyle/>
        <a:p>
          <a:endParaRPr lang="en-US"/>
        </a:p>
      </dgm:t>
    </dgm:pt>
    <dgm:pt modelId="{D1C522FF-6B79-4752-B942-539DB7886412}" type="pres">
      <dgm:prSet presAssocID="{5041FF04-6B33-40EA-8B51-5849E1DC699D}" presName="invisiNode" presStyleLbl="node1" presStyleIdx="2" presStyleCnt="5"/>
      <dgm:spPr/>
    </dgm:pt>
    <dgm:pt modelId="{14201424-C668-4109-9390-BA0F0BAC3C3D}" type="pres">
      <dgm:prSet presAssocID="{5041FF04-6B33-40EA-8B51-5849E1DC699D}" presName="imagNode" presStyleLbl="fgImgPlace1" presStyleIdx="2" presStyleCnt="5"/>
      <dgm:spPr>
        <a:blipFill rotWithShape="0">
          <a:blip xmlns:r="http://schemas.openxmlformats.org/officeDocument/2006/relationships" r:embed="rId3"/>
          <a:stretch>
            <a:fillRect/>
          </a:stretch>
        </a:blipFill>
      </dgm:spPr>
    </dgm:pt>
    <dgm:pt modelId="{46DBAC3E-B586-428C-8AE9-80254530EDA3}" type="pres">
      <dgm:prSet presAssocID="{D03A4B2C-9F02-473F-BB63-704812DCF201}" presName="sibTrans" presStyleLbl="sibTrans2D1" presStyleIdx="0" presStyleCnt="0"/>
      <dgm:spPr/>
      <dgm:t>
        <a:bodyPr/>
        <a:lstStyle/>
        <a:p>
          <a:endParaRPr lang="en-US"/>
        </a:p>
      </dgm:t>
    </dgm:pt>
    <dgm:pt modelId="{5FBFB356-1EC8-4C11-B651-C346E38F7B8E}" type="pres">
      <dgm:prSet presAssocID="{25AADCCE-E2DB-4740-BFDE-C982ABE426C2}" presName="compNode" presStyleCnt="0"/>
      <dgm:spPr/>
    </dgm:pt>
    <dgm:pt modelId="{1ECB6821-3F36-43B7-BE01-AA96711D7274}" type="pres">
      <dgm:prSet presAssocID="{25AADCCE-E2DB-4740-BFDE-C982ABE426C2}" presName="bkgdShape" presStyleLbl="node1" presStyleIdx="3" presStyleCnt="5"/>
      <dgm:spPr/>
      <dgm:t>
        <a:bodyPr/>
        <a:lstStyle/>
        <a:p>
          <a:endParaRPr lang="en-US"/>
        </a:p>
      </dgm:t>
    </dgm:pt>
    <dgm:pt modelId="{7FF62E5D-B17F-467A-9641-A500BC936ACB}" type="pres">
      <dgm:prSet presAssocID="{25AADCCE-E2DB-4740-BFDE-C982ABE426C2}" presName="nodeTx" presStyleLbl="node1" presStyleIdx="3" presStyleCnt="5">
        <dgm:presLayoutVars>
          <dgm:bulletEnabled val="1"/>
        </dgm:presLayoutVars>
      </dgm:prSet>
      <dgm:spPr/>
      <dgm:t>
        <a:bodyPr/>
        <a:lstStyle/>
        <a:p>
          <a:endParaRPr lang="en-US"/>
        </a:p>
      </dgm:t>
    </dgm:pt>
    <dgm:pt modelId="{37E8D1CF-BEA6-4C15-8D18-7CB89CEBA471}" type="pres">
      <dgm:prSet presAssocID="{25AADCCE-E2DB-4740-BFDE-C982ABE426C2}" presName="invisiNode" presStyleLbl="node1" presStyleIdx="3" presStyleCnt="5"/>
      <dgm:spPr/>
    </dgm:pt>
    <dgm:pt modelId="{E88D4A38-6136-4248-B63A-F30749394993}" type="pres">
      <dgm:prSet presAssocID="{25AADCCE-E2DB-4740-BFDE-C982ABE426C2}" presName="imagNode" presStyleLbl="fgImgPlace1" presStyleIdx="3" presStyleCnt="5"/>
      <dgm:spPr>
        <a:blipFill rotWithShape="0">
          <a:blip xmlns:r="http://schemas.openxmlformats.org/officeDocument/2006/relationships" r:embed="rId4"/>
          <a:stretch>
            <a:fillRect/>
          </a:stretch>
        </a:blipFill>
      </dgm:spPr>
    </dgm:pt>
    <dgm:pt modelId="{53E20FC2-6484-48E1-AA1C-101BAB330E67}" type="pres">
      <dgm:prSet presAssocID="{60999574-3AC8-4EF4-888F-F69E20A9996C}" presName="sibTrans" presStyleLbl="sibTrans2D1" presStyleIdx="0" presStyleCnt="0"/>
      <dgm:spPr/>
      <dgm:t>
        <a:bodyPr/>
        <a:lstStyle/>
        <a:p>
          <a:endParaRPr lang="en-US"/>
        </a:p>
      </dgm:t>
    </dgm:pt>
    <dgm:pt modelId="{85B704C2-B1D0-4D9A-A756-F3053E252618}" type="pres">
      <dgm:prSet presAssocID="{A673C6BE-05F5-4E5A-B286-4E29DC4CCD08}" presName="compNode" presStyleCnt="0"/>
      <dgm:spPr/>
    </dgm:pt>
    <dgm:pt modelId="{9464B3D7-9E77-4ED7-B4AC-3B194604B3F5}" type="pres">
      <dgm:prSet presAssocID="{A673C6BE-05F5-4E5A-B286-4E29DC4CCD08}" presName="bkgdShape" presStyleLbl="node1" presStyleIdx="4" presStyleCnt="5"/>
      <dgm:spPr/>
      <dgm:t>
        <a:bodyPr/>
        <a:lstStyle/>
        <a:p>
          <a:endParaRPr lang="en-US"/>
        </a:p>
      </dgm:t>
    </dgm:pt>
    <dgm:pt modelId="{6AB39E1A-DDC7-4007-838F-59F88CC2894F}" type="pres">
      <dgm:prSet presAssocID="{A673C6BE-05F5-4E5A-B286-4E29DC4CCD08}" presName="nodeTx" presStyleLbl="node1" presStyleIdx="4" presStyleCnt="5">
        <dgm:presLayoutVars>
          <dgm:bulletEnabled val="1"/>
        </dgm:presLayoutVars>
      </dgm:prSet>
      <dgm:spPr/>
      <dgm:t>
        <a:bodyPr/>
        <a:lstStyle/>
        <a:p>
          <a:endParaRPr lang="en-US"/>
        </a:p>
      </dgm:t>
    </dgm:pt>
    <dgm:pt modelId="{6ECCE7E1-D88A-43CA-87E5-FBF48FA8A52B}" type="pres">
      <dgm:prSet presAssocID="{A673C6BE-05F5-4E5A-B286-4E29DC4CCD08}" presName="invisiNode" presStyleLbl="node1" presStyleIdx="4" presStyleCnt="5"/>
      <dgm:spPr/>
    </dgm:pt>
    <dgm:pt modelId="{205602DB-2103-4CDD-A18A-5F5824C92AF6}" type="pres">
      <dgm:prSet presAssocID="{A673C6BE-05F5-4E5A-B286-4E29DC4CCD08}" presName="imagNode" presStyleLbl="fgImgPlace1" presStyleIdx="4" presStyleCnt="5"/>
      <dgm:spPr>
        <a:blipFill rotWithShape="0">
          <a:blip xmlns:r="http://schemas.openxmlformats.org/officeDocument/2006/relationships" r:embed="rId5"/>
          <a:stretch>
            <a:fillRect/>
          </a:stretch>
        </a:blipFill>
      </dgm:spPr>
    </dgm:pt>
  </dgm:ptLst>
  <dgm:cxnLst>
    <dgm:cxn modelId="{63A9594F-572D-4046-9174-A3301666679E}" srcId="{639A5A1C-7672-43B6-86DC-E9B5686E4325}" destId="{1C30F431-F09A-4A85-B031-8826535A09B1}" srcOrd="0" destOrd="0" parTransId="{51D12396-91E5-4EDC-B28C-49D1D22CF677}" sibTransId="{52394653-7AAD-4E05-A187-EAB37EDEB441}"/>
    <dgm:cxn modelId="{83266FBB-6FFE-49FC-90B1-323AD4B59FE9}" srcId="{639A5A1C-7672-43B6-86DC-E9B5686E4325}" destId="{12E42C6A-B665-434C-B0A3-BF671B62B338}" srcOrd="1" destOrd="0" parTransId="{C33916C5-7CC9-4F32-95F2-5F1CE5BAD617}" sibTransId="{DAFC56E6-E193-43DC-A4D3-3C428B1C4E03}"/>
    <dgm:cxn modelId="{E8C23979-254E-4E65-97EF-29DCBAAFC30E}" type="presOf" srcId="{1C30F431-F09A-4A85-B031-8826535A09B1}" destId="{C31B4B41-4FCF-420F-B5B0-5DF99EE3D50B}" srcOrd="1" destOrd="0" presId="urn:microsoft.com/office/officeart/2005/8/layout/hList7"/>
    <dgm:cxn modelId="{7B1D9FE1-578B-4FD4-A38A-E46980611382}" type="presOf" srcId="{D03A4B2C-9F02-473F-BB63-704812DCF201}" destId="{46DBAC3E-B586-428C-8AE9-80254530EDA3}" srcOrd="0" destOrd="0" presId="urn:microsoft.com/office/officeart/2005/8/layout/hList7"/>
    <dgm:cxn modelId="{73A7C3A3-69C6-4CE1-9739-4AC634EDEB9D}" type="presOf" srcId="{12E42C6A-B665-434C-B0A3-BF671B62B338}" destId="{A57AF46D-FE68-4713-A597-6257B7C649C7}" srcOrd="1" destOrd="0" presId="urn:microsoft.com/office/officeart/2005/8/layout/hList7"/>
    <dgm:cxn modelId="{6EFD625D-D959-4C29-AEAC-89A9709EE38E}" srcId="{639A5A1C-7672-43B6-86DC-E9B5686E4325}" destId="{A673C6BE-05F5-4E5A-B286-4E29DC4CCD08}" srcOrd="4" destOrd="0" parTransId="{42442E48-EEEA-4256-B15F-D52A3517B2F0}" sibTransId="{F602E4B1-0CB3-4697-BC5E-5483CD481346}"/>
    <dgm:cxn modelId="{3FB62644-CC0D-4780-94CE-EFA90BBDC8AC}" type="presOf" srcId="{A673C6BE-05F5-4E5A-B286-4E29DC4CCD08}" destId="{9464B3D7-9E77-4ED7-B4AC-3B194604B3F5}" srcOrd="0" destOrd="0" presId="urn:microsoft.com/office/officeart/2005/8/layout/hList7"/>
    <dgm:cxn modelId="{1F18C890-3762-4E8A-8B5D-AD0451EA462A}" type="presOf" srcId="{25AADCCE-E2DB-4740-BFDE-C982ABE426C2}" destId="{1ECB6821-3F36-43B7-BE01-AA96711D7274}" srcOrd="0" destOrd="0" presId="urn:microsoft.com/office/officeart/2005/8/layout/hList7"/>
    <dgm:cxn modelId="{ABFD8AAF-629A-4547-AA9D-DB3C053B5962}" type="presOf" srcId="{DAFC56E6-E193-43DC-A4D3-3C428B1C4E03}" destId="{8D441F19-040C-4DDA-AC3F-17E31CD7E01F}" srcOrd="0" destOrd="0" presId="urn:microsoft.com/office/officeart/2005/8/layout/hList7"/>
    <dgm:cxn modelId="{15ABDFF4-B139-40DA-B0D3-9869F37351A1}" type="presOf" srcId="{60999574-3AC8-4EF4-888F-F69E20A9996C}" destId="{53E20FC2-6484-48E1-AA1C-101BAB330E67}" srcOrd="0" destOrd="0" presId="urn:microsoft.com/office/officeart/2005/8/layout/hList7"/>
    <dgm:cxn modelId="{BE83A617-20DD-40CC-A80D-AB1339294165}" srcId="{639A5A1C-7672-43B6-86DC-E9B5686E4325}" destId="{5041FF04-6B33-40EA-8B51-5849E1DC699D}" srcOrd="2" destOrd="0" parTransId="{333316A7-DB42-47EA-A058-E993A83479B9}" sibTransId="{D03A4B2C-9F02-473F-BB63-704812DCF201}"/>
    <dgm:cxn modelId="{41257597-DACF-4FF5-84D2-8CED1FB24EBC}" srcId="{639A5A1C-7672-43B6-86DC-E9B5686E4325}" destId="{25AADCCE-E2DB-4740-BFDE-C982ABE426C2}" srcOrd="3" destOrd="0" parTransId="{4B281665-A478-46FD-A8A9-0C350CB49A66}" sibTransId="{60999574-3AC8-4EF4-888F-F69E20A9996C}"/>
    <dgm:cxn modelId="{E9007C53-C331-4533-A8E7-2E743599F80E}" type="presOf" srcId="{639A5A1C-7672-43B6-86DC-E9B5686E4325}" destId="{5D030658-188D-4C45-98B1-D94BC0A1BE11}" srcOrd="0" destOrd="0" presId="urn:microsoft.com/office/officeart/2005/8/layout/hList7"/>
    <dgm:cxn modelId="{367FA2DB-F6D0-43F7-8896-77D1137DE145}" type="presOf" srcId="{52394653-7AAD-4E05-A187-EAB37EDEB441}" destId="{C42A5CB9-6A97-4117-A7F2-12EB78DA8320}" srcOrd="0" destOrd="0" presId="urn:microsoft.com/office/officeart/2005/8/layout/hList7"/>
    <dgm:cxn modelId="{378F2A50-2F04-42B6-8B29-BC68135FC0E0}" type="presOf" srcId="{25AADCCE-E2DB-4740-BFDE-C982ABE426C2}" destId="{7FF62E5D-B17F-467A-9641-A500BC936ACB}" srcOrd="1" destOrd="0" presId="urn:microsoft.com/office/officeart/2005/8/layout/hList7"/>
    <dgm:cxn modelId="{807B6014-C3A0-405B-8D3F-F9AE8AE83EE0}" type="presOf" srcId="{5041FF04-6B33-40EA-8B51-5849E1DC699D}" destId="{C381F545-C864-4055-AA42-FE50061E4A6F}" srcOrd="1" destOrd="0" presId="urn:microsoft.com/office/officeart/2005/8/layout/hList7"/>
    <dgm:cxn modelId="{569F250D-9216-47A9-8D06-84D1537B6592}" type="presOf" srcId="{5041FF04-6B33-40EA-8B51-5849E1DC699D}" destId="{4AB93619-60E7-4663-A660-1E3D27DAC101}" srcOrd="0" destOrd="0" presId="urn:microsoft.com/office/officeart/2005/8/layout/hList7"/>
    <dgm:cxn modelId="{80A7F770-12FF-4FFF-AEBD-F5B19EAF648E}" type="presOf" srcId="{1C30F431-F09A-4A85-B031-8826535A09B1}" destId="{9A2B612B-41A9-43F1-AD98-6E457BB1FB73}" srcOrd="0" destOrd="0" presId="urn:microsoft.com/office/officeart/2005/8/layout/hList7"/>
    <dgm:cxn modelId="{716536A7-82D5-459E-A100-22F2F6C01AFC}" type="presOf" srcId="{12E42C6A-B665-434C-B0A3-BF671B62B338}" destId="{BE2CDF57-14E5-4478-8696-6B928B952894}" srcOrd="0" destOrd="0" presId="urn:microsoft.com/office/officeart/2005/8/layout/hList7"/>
    <dgm:cxn modelId="{FC5C8E24-F966-486C-B4C4-6876C9B1EC98}" type="presOf" srcId="{A673C6BE-05F5-4E5A-B286-4E29DC4CCD08}" destId="{6AB39E1A-DDC7-4007-838F-59F88CC2894F}" srcOrd="1" destOrd="0" presId="urn:microsoft.com/office/officeart/2005/8/layout/hList7"/>
    <dgm:cxn modelId="{5C858658-BD7B-409A-9E42-8CC41973A3FF}" type="presParOf" srcId="{5D030658-188D-4C45-98B1-D94BC0A1BE11}" destId="{261E8FF9-2000-4C36-8485-2BBE3BD92F37}" srcOrd="0" destOrd="0" presId="urn:microsoft.com/office/officeart/2005/8/layout/hList7"/>
    <dgm:cxn modelId="{7647358B-124F-4A76-B963-F99C4EFED2FE}" type="presParOf" srcId="{5D030658-188D-4C45-98B1-D94BC0A1BE11}" destId="{D6A2870E-234A-48CE-AE75-E6E0837469BA}" srcOrd="1" destOrd="0" presId="urn:microsoft.com/office/officeart/2005/8/layout/hList7"/>
    <dgm:cxn modelId="{33646B1A-C848-444D-BBCD-CC4F350A0A0A}" type="presParOf" srcId="{D6A2870E-234A-48CE-AE75-E6E0837469BA}" destId="{E20648A7-AB0B-4721-B748-760071BBB3D7}" srcOrd="0" destOrd="0" presId="urn:microsoft.com/office/officeart/2005/8/layout/hList7"/>
    <dgm:cxn modelId="{904B27BF-BC02-42A6-9251-6A36E9D49E51}" type="presParOf" srcId="{E20648A7-AB0B-4721-B748-760071BBB3D7}" destId="{9A2B612B-41A9-43F1-AD98-6E457BB1FB73}" srcOrd="0" destOrd="0" presId="urn:microsoft.com/office/officeart/2005/8/layout/hList7"/>
    <dgm:cxn modelId="{09E7D603-C744-4F3E-8A99-E20349A1BE40}" type="presParOf" srcId="{E20648A7-AB0B-4721-B748-760071BBB3D7}" destId="{C31B4B41-4FCF-420F-B5B0-5DF99EE3D50B}" srcOrd="1" destOrd="0" presId="urn:microsoft.com/office/officeart/2005/8/layout/hList7"/>
    <dgm:cxn modelId="{FB4BDD85-B997-43A8-99BF-6FC87F5C39E7}" type="presParOf" srcId="{E20648A7-AB0B-4721-B748-760071BBB3D7}" destId="{67B06189-41C6-4BA8-8487-18B236600D8D}" srcOrd="2" destOrd="0" presId="urn:microsoft.com/office/officeart/2005/8/layout/hList7"/>
    <dgm:cxn modelId="{424760BF-1D0B-4C14-A8F1-6EA657817190}" type="presParOf" srcId="{E20648A7-AB0B-4721-B748-760071BBB3D7}" destId="{9C02775A-F088-4DAC-BA98-294E00549FA0}" srcOrd="3" destOrd="0" presId="urn:microsoft.com/office/officeart/2005/8/layout/hList7"/>
    <dgm:cxn modelId="{0914356B-70BF-46ED-AAFA-877C5D8605DF}" type="presParOf" srcId="{D6A2870E-234A-48CE-AE75-E6E0837469BA}" destId="{C42A5CB9-6A97-4117-A7F2-12EB78DA8320}" srcOrd="1" destOrd="0" presId="urn:microsoft.com/office/officeart/2005/8/layout/hList7"/>
    <dgm:cxn modelId="{13000882-86ED-45E5-A6E8-8AAC57B50F66}" type="presParOf" srcId="{D6A2870E-234A-48CE-AE75-E6E0837469BA}" destId="{F7002373-9629-4446-BA36-C6F0A306DD87}" srcOrd="2" destOrd="0" presId="urn:microsoft.com/office/officeart/2005/8/layout/hList7"/>
    <dgm:cxn modelId="{22A37ED3-2E48-4A87-BA03-C4B0A844E302}" type="presParOf" srcId="{F7002373-9629-4446-BA36-C6F0A306DD87}" destId="{BE2CDF57-14E5-4478-8696-6B928B952894}" srcOrd="0" destOrd="0" presId="urn:microsoft.com/office/officeart/2005/8/layout/hList7"/>
    <dgm:cxn modelId="{BFF17578-8A03-4785-983F-7B8CE2F3898A}" type="presParOf" srcId="{F7002373-9629-4446-BA36-C6F0A306DD87}" destId="{A57AF46D-FE68-4713-A597-6257B7C649C7}" srcOrd="1" destOrd="0" presId="urn:microsoft.com/office/officeart/2005/8/layout/hList7"/>
    <dgm:cxn modelId="{6091CBA4-7D9E-4C9B-A799-3B5D06CE9B0F}" type="presParOf" srcId="{F7002373-9629-4446-BA36-C6F0A306DD87}" destId="{D6541277-4895-40C4-8110-D92E505278A2}" srcOrd="2" destOrd="0" presId="urn:microsoft.com/office/officeart/2005/8/layout/hList7"/>
    <dgm:cxn modelId="{79BB7D54-AC2E-45A5-8E49-AE6BBB1DA578}" type="presParOf" srcId="{F7002373-9629-4446-BA36-C6F0A306DD87}" destId="{3F1EE287-5A22-4975-B55D-9C18C3ADB4C4}" srcOrd="3" destOrd="0" presId="urn:microsoft.com/office/officeart/2005/8/layout/hList7"/>
    <dgm:cxn modelId="{B42DC112-974F-49AC-9CBC-21EFF6DD3EAF}" type="presParOf" srcId="{D6A2870E-234A-48CE-AE75-E6E0837469BA}" destId="{8D441F19-040C-4DDA-AC3F-17E31CD7E01F}" srcOrd="3" destOrd="0" presId="urn:microsoft.com/office/officeart/2005/8/layout/hList7"/>
    <dgm:cxn modelId="{09660ED2-4993-4D60-9EF9-8D58EA133D20}" type="presParOf" srcId="{D6A2870E-234A-48CE-AE75-E6E0837469BA}" destId="{A0632F89-4632-41F9-B5DF-A652FFD33DB1}" srcOrd="4" destOrd="0" presId="urn:microsoft.com/office/officeart/2005/8/layout/hList7"/>
    <dgm:cxn modelId="{99A72239-2F58-497C-984B-34F85F3E4E31}" type="presParOf" srcId="{A0632F89-4632-41F9-B5DF-A652FFD33DB1}" destId="{4AB93619-60E7-4663-A660-1E3D27DAC101}" srcOrd="0" destOrd="0" presId="urn:microsoft.com/office/officeart/2005/8/layout/hList7"/>
    <dgm:cxn modelId="{D7906055-DCBB-47EB-9F5B-5EEA3037BEC3}" type="presParOf" srcId="{A0632F89-4632-41F9-B5DF-A652FFD33DB1}" destId="{C381F545-C864-4055-AA42-FE50061E4A6F}" srcOrd="1" destOrd="0" presId="urn:microsoft.com/office/officeart/2005/8/layout/hList7"/>
    <dgm:cxn modelId="{08496C4D-79AF-4227-B70D-2CA949AC7201}" type="presParOf" srcId="{A0632F89-4632-41F9-B5DF-A652FFD33DB1}" destId="{D1C522FF-6B79-4752-B942-539DB7886412}" srcOrd="2" destOrd="0" presId="urn:microsoft.com/office/officeart/2005/8/layout/hList7"/>
    <dgm:cxn modelId="{8EFDB854-512A-4771-9F4E-0E8AD1BBC2B8}" type="presParOf" srcId="{A0632F89-4632-41F9-B5DF-A652FFD33DB1}" destId="{14201424-C668-4109-9390-BA0F0BAC3C3D}" srcOrd="3" destOrd="0" presId="urn:microsoft.com/office/officeart/2005/8/layout/hList7"/>
    <dgm:cxn modelId="{10696FDB-BF65-446C-96BD-18CC4C098DCD}" type="presParOf" srcId="{D6A2870E-234A-48CE-AE75-E6E0837469BA}" destId="{46DBAC3E-B586-428C-8AE9-80254530EDA3}" srcOrd="5" destOrd="0" presId="urn:microsoft.com/office/officeart/2005/8/layout/hList7"/>
    <dgm:cxn modelId="{A9E612ED-A706-45E4-8D58-7F9B9CBF7400}" type="presParOf" srcId="{D6A2870E-234A-48CE-AE75-E6E0837469BA}" destId="{5FBFB356-1EC8-4C11-B651-C346E38F7B8E}" srcOrd="6" destOrd="0" presId="urn:microsoft.com/office/officeart/2005/8/layout/hList7"/>
    <dgm:cxn modelId="{1908498F-8C69-4565-9BFF-0C59464733F0}" type="presParOf" srcId="{5FBFB356-1EC8-4C11-B651-C346E38F7B8E}" destId="{1ECB6821-3F36-43B7-BE01-AA96711D7274}" srcOrd="0" destOrd="0" presId="urn:microsoft.com/office/officeart/2005/8/layout/hList7"/>
    <dgm:cxn modelId="{89A90F89-6496-486D-9CC6-D10D0AB8D3F5}" type="presParOf" srcId="{5FBFB356-1EC8-4C11-B651-C346E38F7B8E}" destId="{7FF62E5D-B17F-467A-9641-A500BC936ACB}" srcOrd="1" destOrd="0" presId="urn:microsoft.com/office/officeart/2005/8/layout/hList7"/>
    <dgm:cxn modelId="{80EE1C01-C1D6-4AAE-88B7-4AB2CAF75A9A}" type="presParOf" srcId="{5FBFB356-1EC8-4C11-B651-C346E38F7B8E}" destId="{37E8D1CF-BEA6-4C15-8D18-7CB89CEBA471}" srcOrd="2" destOrd="0" presId="urn:microsoft.com/office/officeart/2005/8/layout/hList7"/>
    <dgm:cxn modelId="{80C2170B-A537-4370-B869-AEEF42732952}" type="presParOf" srcId="{5FBFB356-1EC8-4C11-B651-C346E38F7B8E}" destId="{E88D4A38-6136-4248-B63A-F30749394993}" srcOrd="3" destOrd="0" presId="urn:microsoft.com/office/officeart/2005/8/layout/hList7"/>
    <dgm:cxn modelId="{7C295D11-E5E5-4B40-B23B-B299E8F6B31B}" type="presParOf" srcId="{D6A2870E-234A-48CE-AE75-E6E0837469BA}" destId="{53E20FC2-6484-48E1-AA1C-101BAB330E67}" srcOrd="7" destOrd="0" presId="urn:microsoft.com/office/officeart/2005/8/layout/hList7"/>
    <dgm:cxn modelId="{68D7F1A8-EB5F-4558-9CD3-6629A859A967}" type="presParOf" srcId="{D6A2870E-234A-48CE-AE75-E6E0837469BA}" destId="{85B704C2-B1D0-4D9A-A756-F3053E252618}" srcOrd="8" destOrd="0" presId="urn:microsoft.com/office/officeart/2005/8/layout/hList7"/>
    <dgm:cxn modelId="{444E99B7-3DA8-4C3E-9EF1-98ACD4CA2D4B}" type="presParOf" srcId="{85B704C2-B1D0-4D9A-A756-F3053E252618}" destId="{9464B3D7-9E77-4ED7-B4AC-3B194604B3F5}" srcOrd="0" destOrd="0" presId="urn:microsoft.com/office/officeart/2005/8/layout/hList7"/>
    <dgm:cxn modelId="{DDE81976-1B94-45F2-9C4D-D0F256404AD2}" type="presParOf" srcId="{85B704C2-B1D0-4D9A-A756-F3053E252618}" destId="{6AB39E1A-DDC7-4007-838F-59F88CC2894F}" srcOrd="1" destOrd="0" presId="urn:microsoft.com/office/officeart/2005/8/layout/hList7"/>
    <dgm:cxn modelId="{09491A99-800A-4F7E-8BD5-C409E6509E6F}" type="presParOf" srcId="{85B704C2-B1D0-4D9A-A756-F3053E252618}" destId="{6ECCE7E1-D88A-43CA-87E5-FBF48FA8A52B}" srcOrd="2" destOrd="0" presId="urn:microsoft.com/office/officeart/2005/8/layout/hList7"/>
    <dgm:cxn modelId="{17965A76-1975-4E00-9363-F16CFAD11BB0}" type="presParOf" srcId="{85B704C2-B1D0-4D9A-A756-F3053E252618}" destId="{205602DB-2103-4CDD-A18A-5F5824C92AF6}" srcOrd="3" destOrd="0" presId="urn:microsoft.com/office/officeart/2005/8/layout/hLis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A2B612B-41A9-43F1-AD98-6E457BB1FB73}">
      <dsp:nvSpPr>
        <dsp:cNvPr id="0" name=""/>
        <dsp:cNvSpPr/>
      </dsp:nvSpPr>
      <dsp:spPr>
        <a:xfrm>
          <a:off x="0" y="0"/>
          <a:ext cx="1607343" cy="4495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Bench</a:t>
          </a:r>
          <a:endParaRPr lang="en-US" sz="2100" kern="1200" dirty="0"/>
        </a:p>
      </dsp:txBody>
      <dsp:txXfrm>
        <a:off x="0" y="1798320"/>
        <a:ext cx="1607343" cy="1798320"/>
      </dsp:txXfrm>
    </dsp:sp>
    <dsp:sp modelId="{9C02775A-F088-4DAC-BA98-294E00549FA0}">
      <dsp:nvSpPr>
        <dsp:cNvPr id="0" name=""/>
        <dsp:cNvSpPr/>
      </dsp:nvSpPr>
      <dsp:spPr>
        <a:xfrm>
          <a:off x="55121" y="269748"/>
          <a:ext cx="1497101" cy="1497101"/>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2CDF57-14E5-4478-8696-6B928B952894}">
      <dsp:nvSpPr>
        <dsp:cNvPr id="0" name=""/>
        <dsp:cNvSpPr/>
      </dsp:nvSpPr>
      <dsp:spPr>
        <a:xfrm>
          <a:off x="1655564" y="0"/>
          <a:ext cx="1607343" cy="4495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Bedside</a:t>
          </a:r>
          <a:endParaRPr lang="en-US" sz="2100" kern="1200" dirty="0"/>
        </a:p>
      </dsp:txBody>
      <dsp:txXfrm>
        <a:off x="1655564" y="1798320"/>
        <a:ext cx="1607343" cy="1798320"/>
      </dsp:txXfrm>
    </dsp:sp>
    <dsp:sp modelId="{3F1EE287-5A22-4975-B55D-9C18C3ADB4C4}">
      <dsp:nvSpPr>
        <dsp:cNvPr id="0" name=""/>
        <dsp:cNvSpPr/>
      </dsp:nvSpPr>
      <dsp:spPr>
        <a:xfrm>
          <a:off x="1710685" y="269748"/>
          <a:ext cx="1497101" cy="1497101"/>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93619-60E7-4663-A660-1E3D27DAC101}">
      <dsp:nvSpPr>
        <dsp:cNvPr id="0" name=""/>
        <dsp:cNvSpPr/>
      </dsp:nvSpPr>
      <dsp:spPr>
        <a:xfrm>
          <a:off x="3311128" y="0"/>
          <a:ext cx="1607343" cy="4495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Clinic</a:t>
          </a:r>
          <a:endParaRPr lang="en-US" sz="2100" kern="1200" dirty="0"/>
        </a:p>
      </dsp:txBody>
      <dsp:txXfrm>
        <a:off x="3311128" y="1798320"/>
        <a:ext cx="1607343" cy="1798320"/>
      </dsp:txXfrm>
    </dsp:sp>
    <dsp:sp modelId="{14201424-C668-4109-9390-BA0F0BAC3C3D}">
      <dsp:nvSpPr>
        <dsp:cNvPr id="0" name=""/>
        <dsp:cNvSpPr/>
      </dsp:nvSpPr>
      <dsp:spPr>
        <a:xfrm>
          <a:off x="3366249" y="269748"/>
          <a:ext cx="1497101" cy="1497101"/>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CB6821-3F36-43B7-BE01-AA96711D7274}">
      <dsp:nvSpPr>
        <dsp:cNvPr id="0" name=""/>
        <dsp:cNvSpPr/>
      </dsp:nvSpPr>
      <dsp:spPr>
        <a:xfrm>
          <a:off x="4966692" y="0"/>
          <a:ext cx="1607343" cy="4495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Community</a:t>
          </a:r>
          <a:endParaRPr lang="en-US" sz="2100" kern="1200" dirty="0"/>
        </a:p>
      </dsp:txBody>
      <dsp:txXfrm>
        <a:off x="4966692" y="1798320"/>
        <a:ext cx="1607343" cy="1798320"/>
      </dsp:txXfrm>
    </dsp:sp>
    <dsp:sp modelId="{E88D4A38-6136-4248-B63A-F30749394993}">
      <dsp:nvSpPr>
        <dsp:cNvPr id="0" name=""/>
        <dsp:cNvSpPr/>
      </dsp:nvSpPr>
      <dsp:spPr>
        <a:xfrm>
          <a:off x="5021813" y="269748"/>
          <a:ext cx="1497101" cy="1497101"/>
        </a:xfrm>
        <a:prstGeom prst="ellipse">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64B3D7-9E77-4ED7-B4AC-3B194604B3F5}">
      <dsp:nvSpPr>
        <dsp:cNvPr id="0" name=""/>
        <dsp:cNvSpPr/>
      </dsp:nvSpPr>
      <dsp:spPr>
        <a:xfrm>
          <a:off x="6622256" y="0"/>
          <a:ext cx="1607343" cy="4495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Population &amp; Policy</a:t>
          </a:r>
          <a:endParaRPr lang="en-US" sz="2100" kern="1200" dirty="0"/>
        </a:p>
      </dsp:txBody>
      <dsp:txXfrm>
        <a:off x="6622256" y="1798320"/>
        <a:ext cx="1607343" cy="1798320"/>
      </dsp:txXfrm>
    </dsp:sp>
    <dsp:sp modelId="{205602DB-2103-4CDD-A18A-5F5824C92AF6}">
      <dsp:nvSpPr>
        <dsp:cNvPr id="0" name=""/>
        <dsp:cNvSpPr/>
      </dsp:nvSpPr>
      <dsp:spPr>
        <a:xfrm>
          <a:off x="6677377" y="269748"/>
          <a:ext cx="1497101" cy="1497101"/>
        </a:xfrm>
        <a:prstGeom prst="ellipse">
          <a:avLst/>
        </a:prstGeom>
        <a:blipFill rotWithShape="0">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1E8FF9-2000-4C36-8485-2BBE3BD92F37}">
      <dsp:nvSpPr>
        <dsp:cNvPr id="0" name=""/>
        <dsp:cNvSpPr/>
      </dsp:nvSpPr>
      <dsp:spPr>
        <a:xfrm>
          <a:off x="329183" y="3596640"/>
          <a:ext cx="7571232" cy="67437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550"/>
          </a:xfrm>
          <a:prstGeom prst="rect">
            <a:avLst/>
          </a:prstGeom>
        </p:spPr>
        <p:txBody>
          <a:bodyPr vert="horz" lIns="92958" tIns="46479" rIns="92958" bIns="4647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63744" y="0"/>
            <a:ext cx="3032337" cy="463550"/>
          </a:xfrm>
          <a:prstGeom prst="rect">
            <a:avLst/>
          </a:prstGeom>
        </p:spPr>
        <p:txBody>
          <a:bodyPr vert="horz" lIns="92958" tIns="46479" rIns="92958" bIns="46479" rtlCol="0"/>
          <a:lstStyle>
            <a:lvl1pPr algn="r" fontAlgn="auto">
              <a:spcBef>
                <a:spcPts val="0"/>
              </a:spcBef>
              <a:spcAft>
                <a:spcPts val="0"/>
              </a:spcAft>
              <a:defRPr sz="1200">
                <a:latin typeface="+mn-lt"/>
              </a:defRPr>
            </a:lvl1pPr>
          </a:lstStyle>
          <a:p>
            <a:pPr>
              <a:defRPr/>
            </a:pPr>
            <a:fld id="{17187707-5823-4AC6-A390-F31918762CAD}" type="datetimeFigureOut">
              <a:rPr lang="en-US"/>
              <a:pPr>
                <a:defRPr/>
              </a:pPr>
              <a:t>8/4/2011</a:t>
            </a:fld>
            <a:endParaRPr lang="en-US"/>
          </a:p>
        </p:txBody>
      </p:sp>
      <p:sp>
        <p:nvSpPr>
          <p:cNvPr id="4" name="Slide Image Placeholder 3"/>
          <p:cNvSpPr>
            <a:spLocks noGrp="1" noRot="1" noChangeAspect="1"/>
          </p:cNvSpPr>
          <p:nvPr>
            <p:ph type="sldImg" idx="2"/>
          </p:nvPr>
        </p:nvSpPr>
        <p:spPr>
          <a:xfrm>
            <a:off x="1181100" y="695325"/>
            <a:ext cx="4635500" cy="3476625"/>
          </a:xfrm>
          <a:prstGeom prst="rect">
            <a:avLst/>
          </a:prstGeom>
          <a:noFill/>
          <a:ln w="12700">
            <a:solidFill>
              <a:prstClr val="black"/>
            </a:solidFill>
          </a:ln>
        </p:spPr>
        <p:txBody>
          <a:bodyPr vert="horz" lIns="92958" tIns="46479" rIns="92958" bIns="46479" rtlCol="0" anchor="ctr"/>
          <a:lstStyle/>
          <a:p>
            <a:pPr lvl="0"/>
            <a:endParaRPr lang="en-US" noProof="0"/>
          </a:p>
        </p:txBody>
      </p:sp>
      <p:sp>
        <p:nvSpPr>
          <p:cNvPr id="5" name="Notes Placeholder 4"/>
          <p:cNvSpPr>
            <a:spLocks noGrp="1"/>
          </p:cNvSpPr>
          <p:nvPr>
            <p:ph type="body" sz="quarter" idx="3"/>
          </p:nvPr>
        </p:nvSpPr>
        <p:spPr>
          <a:xfrm>
            <a:off x="699770" y="4403725"/>
            <a:ext cx="5598160" cy="4171950"/>
          </a:xfrm>
          <a:prstGeom prst="rect">
            <a:avLst/>
          </a:prstGeom>
        </p:spPr>
        <p:txBody>
          <a:bodyPr vert="horz" lIns="92958" tIns="46479" rIns="92958" bIns="4647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05841"/>
            <a:ext cx="3032337" cy="463550"/>
          </a:xfrm>
          <a:prstGeom prst="rect">
            <a:avLst/>
          </a:prstGeom>
        </p:spPr>
        <p:txBody>
          <a:bodyPr vert="horz" lIns="92958" tIns="46479" rIns="92958" bIns="4647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63744" y="8805841"/>
            <a:ext cx="3032337" cy="463550"/>
          </a:xfrm>
          <a:prstGeom prst="rect">
            <a:avLst/>
          </a:prstGeom>
        </p:spPr>
        <p:txBody>
          <a:bodyPr vert="horz" lIns="92958" tIns="46479" rIns="92958" bIns="46479" rtlCol="0" anchor="b"/>
          <a:lstStyle>
            <a:lvl1pPr algn="r" fontAlgn="auto">
              <a:spcBef>
                <a:spcPts val="0"/>
              </a:spcBef>
              <a:spcAft>
                <a:spcPts val="0"/>
              </a:spcAft>
              <a:defRPr sz="1200">
                <a:latin typeface="+mn-lt"/>
              </a:defRPr>
            </a:lvl1pPr>
          </a:lstStyle>
          <a:p>
            <a:pPr>
              <a:defRPr/>
            </a:pPr>
            <a:fld id="{3841239B-9919-43D3-8B2C-40BD40B46A1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4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AFFD445-D2B3-4AA7-9F0A-37B77D8BA34E}" type="slidenum">
              <a:rPr lang="en-US"/>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It is all about context.  And context is multi-level and all these levels need to be considered when thinking about a problem and developing or implementing an intervention.</a:t>
            </a:r>
          </a:p>
          <a:p>
            <a:pPr eaLnBrk="1" hangingPunct="1">
              <a:spcBef>
                <a:spcPct val="0"/>
              </a:spcBef>
            </a:pPr>
            <a:endParaRPr lang="en-US" smtClean="0"/>
          </a:p>
          <a:p>
            <a:pPr eaLnBrk="1" hangingPunct="1">
              <a:spcBef>
                <a:spcPct val="0"/>
              </a:spcBef>
            </a:pPr>
            <a:r>
              <a:rPr lang="en-US" smtClean="0"/>
              <a:t>(After first click):  Next, we have to consider the stakeholders and stakeholder engagement.  The stakeholders could be a community group, clinicians, political leaders, community members, program staff, etc.  (</a:t>
            </a:r>
            <a:r>
              <a:rPr lang="en-US" i="1" smtClean="0"/>
              <a:t>provide example appropriate for audience</a:t>
            </a:r>
            <a:r>
              <a:rPr lang="en-US" smtClean="0"/>
              <a:t>).  With this group, the goal(s) and objectives are defined and consider the evidence (</a:t>
            </a:r>
            <a:r>
              <a:rPr lang="en-US" i="1" smtClean="0"/>
              <a:t>be clear we mean evidence as more than just RCTs and cochrane reviews</a:t>
            </a:r>
            <a:r>
              <a:rPr lang="en-US" smtClean="0"/>
              <a:t>).  </a:t>
            </a:r>
          </a:p>
          <a:p>
            <a:pPr eaLnBrk="1" hangingPunct="1">
              <a:spcBef>
                <a:spcPct val="0"/>
              </a:spcBef>
            </a:pPr>
            <a:endParaRPr lang="en-US" smtClean="0"/>
          </a:p>
          <a:p>
            <a:pPr eaLnBrk="1" hangingPunct="1">
              <a:spcBef>
                <a:spcPct val="0"/>
              </a:spcBef>
            </a:pPr>
            <a:r>
              <a:rPr lang="en-US" smtClean="0"/>
              <a:t>(After click 2):  The first component of the evidence-based triangle we need to consider is the program or policy intervention.   There are a number of reviews that exist (Cochrane, Community Guide, AHRQ guidelines, etc) that outline the evidence of intervention design, key components and principles.  What has, in the past, been lacking is a focus on external validity. There is still work do be done so that intervention designs include factors that make research both “rigorous and relevant” and thus far we have ignored the relevance. </a:t>
            </a:r>
          </a:p>
        </p:txBody>
      </p:sp>
      <p:sp>
        <p:nvSpPr>
          <p:cNvPr id="358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921A16A-7323-43A7-8D9E-32E68E6B4726}" type="slidenum">
              <a:rPr lang="en-US"/>
              <a:pPr fontAlgn="base">
                <a:spcBef>
                  <a:spcPct val="0"/>
                </a:spcBef>
                <a:spcAft>
                  <a:spcPct val="0"/>
                </a:spcAft>
                <a:defRPr/>
              </a:pPr>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Leg two is the practical measures. This is how we know how well we are doing and needs to be done iteratively throughout development and implementation. But to do so, these measure must be practical so they can, like an intervention, be appropriate and relevant to the setting in which they are used.</a:t>
            </a:r>
          </a:p>
        </p:txBody>
      </p:sp>
      <p:sp>
        <p:nvSpPr>
          <p:cNvPr id="3789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F5AC0EB-E3D6-42D6-B4D4-CAAAE1063A48}" type="slidenum">
              <a:rPr lang="en-US"/>
              <a:pPr fontAlgn="base">
                <a:spcBef>
                  <a:spcPct val="0"/>
                </a:spcBef>
                <a:spcAft>
                  <a:spcPct val="0"/>
                </a:spcAft>
                <a:defRPr/>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The third leg of the triangle is the implementation process. This is really how one implements things and the evidence around the process.  This has for the most part be excluded from the evidence-based focus thus far (</a:t>
            </a:r>
            <a:r>
              <a:rPr lang="en-US" i="1" smtClean="0"/>
              <a:t>this will be covered more in a couple of slides</a:t>
            </a:r>
            <a:r>
              <a:rPr lang="en-US" smtClean="0"/>
              <a:t>). </a:t>
            </a:r>
          </a:p>
        </p:txBody>
      </p:sp>
      <p:sp>
        <p:nvSpPr>
          <p:cNvPr id="399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936F9D-415B-4B01-A62B-F6A457BF39BC}" type="slidenum">
              <a:rPr lang="en-US"/>
              <a:pPr fontAlgn="base">
                <a:spcBef>
                  <a:spcPct val="0"/>
                </a:spcBef>
                <a:spcAft>
                  <a:spcPct val="0"/>
                </a:spcAft>
                <a:defRPr/>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This is the “what”  - it is the theoretical principles and the key components of the intervention.  Like context, these interventions are most often multi-level.  </a:t>
            </a:r>
          </a:p>
          <a:p>
            <a:pPr eaLnBrk="1" hangingPunct="1">
              <a:spcBef>
                <a:spcPct val="0"/>
              </a:spcBef>
            </a:pPr>
            <a:r>
              <a:rPr lang="en-US" smtClean="0"/>
              <a:t>Researchers and practitioners need to provide detailed implementation guides and lessons learned – show what can and cannot be modified (key components)</a:t>
            </a:r>
          </a:p>
          <a:p>
            <a:pPr eaLnBrk="1" hangingPunct="1">
              <a:spcBef>
                <a:spcPct val="0"/>
              </a:spcBef>
            </a:pPr>
            <a:r>
              <a:rPr lang="en-US" smtClean="0"/>
              <a:t>Reiterate that we must focus on evidence that is both internally and externally valid (</a:t>
            </a:r>
            <a:r>
              <a:rPr lang="en-US" i="1" smtClean="0"/>
              <a:t>for researchers, this means developing interventions that are relevant and realistic and for practitioners, this may refer more to evaluating an intervention on both the internal and external validity before selecting and implementing it and if it is relevant for their setting</a:t>
            </a:r>
            <a:r>
              <a:rPr lang="en-US" smtClean="0"/>
              <a:t>).  In terms of relevancy, we need to consider the cost, value, the settings, etc. in which this intervention will be ultimately delivered.</a:t>
            </a:r>
          </a:p>
        </p:txBody>
      </p:sp>
      <p:sp>
        <p:nvSpPr>
          <p:cNvPr id="419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B9121F-5C4E-4F43-AAD7-CB0FCB56A72D}" type="slidenum">
              <a:rPr lang="en-US"/>
              <a:pPr fontAlgn="base">
                <a:spcBef>
                  <a:spcPct val="0"/>
                </a:spcBef>
                <a:spcAft>
                  <a:spcPct val="0"/>
                </a:spcAft>
                <a:defRPr/>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More specifically, measures need to be designed and selected with evidence in mind. Measures should be… brief and practical enough to be able to be collected over time and sensitive enough to assess change (ex.  Some of the best measures such as quality of life are not all that sensitive on a short term basis).</a:t>
            </a:r>
          </a:p>
        </p:txBody>
      </p:sp>
      <p:sp>
        <p:nvSpPr>
          <p:cNvPr id="440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5BDE68-04AD-4A0D-8787-26435FAE9AB6}" type="slidenum">
              <a:rPr lang="en-US"/>
              <a:pPr fontAlgn="base">
                <a:spcBef>
                  <a:spcPct val="0"/>
                </a:spcBef>
                <a:spcAft>
                  <a:spcPct val="0"/>
                </a:spcAft>
                <a:defRPr/>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What do we mean by this?  For example, if we are talking about a primary care setting, we are talking about how patient-centered is your care.  If we are talking about a community program, are you really using CBPR and partnership approaches.  If we are talking about a research collaboration center, CTSI, are we really using team science principles. Or are we just paying lip service to these principles, but not actually implementing them in action.</a:t>
            </a:r>
          </a:p>
          <a:p>
            <a:pPr eaLnBrk="1" hangingPunct="1">
              <a:spcBef>
                <a:spcPct val="0"/>
              </a:spcBef>
            </a:pPr>
            <a:endParaRPr lang="en-US" smtClean="0"/>
          </a:p>
          <a:p>
            <a:pPr eaLnBrk="1" hangingPunct="1">
              <a:spcBef>
                <a:spcPct val="0"/>
              </a:spcBef>
            </a:pPr>
            <a:r>
              <a:rPr lang="en-US" smtClean="0"/>
              <a:t>The process needs to be iterative and self-correcting.  The participants need to feel they have the permission to fail and they are not on the line.  It is often through failure that we learn and correct ourselves, which, again, incorporates the need for an iterative process.   And, as with the other components of the triangle, stakeholder engagement and buy-in is critical.</a:t>
            </a:r>
          </a:p>
        </p:txBody>
      </p:sp>
      <p:sp>
        <p:nvSpPr>
          <p:cNvPr id="460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AC6A6A-B454-40B5-9F94-92832F5EDA6C}" type="slidenum">
              <a:rPr lang="en-US"/>
              <a:pPr fontAlgn="base">
                <a:spcBef>
                  <a:spcPct val="0"/>
                </a:spcBef>
                <a:spcAft>
                  <a:spcPct val="0"/>
                </a:spcAft>
                <a:defRPr/>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85000" lnSpcReduction="10000"/>
          </a:bodyPr>
          <a:lstStyle/>
          <a:p>
            <a:pPr eaLnBrk="1" fontAlgn="auto" hangingPunct="1">
              <a:spcBef>
                <a:spcPts val="0"/>
              </a:spcBef>
              <a:spcAft>
                <a:spcPts val="0"/>
              </a:spcAft>
              <a:defRPr/>
            </a:pPr>
            <a:r>
              <a:rPr lang="en-US" dirty="0" smtClean="0"/>
              <a:t>So we have our triangle with evidence-based intervention, practical measures, and implementation process.  (click):  what I want to talk about now is where we stand today, the status of the literature</a:t>
            </a:r>
          </a:p>
          <a:p>
            <a:pPr eaLnBrk="1" fontAlgn="auto" hangingPunct="1">
              <a:spcBef>
                <a:spcPts val="0"/>
              </a:spcBef>
              <a:spcAft>
                <a:spcPts val="0"/>
              </a:spcAft>
              <a:defRPr/>
            </a:pPr>
            <a:r>
              <a:rPr lang="en-US" dirty="0" smtClean="0"/>
              <a:t>(click): Currently, there is, in my opinion and experience, much more focus on the evidence-based interventions than on either the process or the measures among researchers and practitioners. This is what the reviews, the community guide, focuses on the intervention, the drug, the policy but there are far fewer studies and reviews that examine the evidence around the implementation process and the measures. We are just starting to see the efforts around measurement with the emergence of electronic health records for harmonized medicine at the NIH and things like PROMISE.  There is very little effort put into the process.</a:t>
            </a:r>
          </a:p>
          <a:p>
            <a:pPr eaLnBrk="1" fontAlgn="auto" hangingPunct="1">
              <a:spcBef>
                <a:spcPts val="0"/>
              </a:spcBef>
              <a:spcAft>
                <a:spcPts val="0"/>
              </a:spcAft>
              <a:defRPr/>
            </a:pPr>
            <a:r>
              <a:rPr lang="en-US" dirty="0" smtClean="0"/>
              <a:t>(click):  But in order to succeed, I suggest that we need to ideally balance out these three a bit more and focus our time and efforts to establishing and integrating evidence into and from each of these when designing and implementing solutions to public health problems.  This is the second take home message.  First is context is king, second is we  need address all three of these legs of the triangle and integrate the evidence into each and integrate the legs with one another.</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(Click):  Like the chronic care model and most models, the key is not just that this components exist and are done, but it is how they are connected that is important.  Do the activities interact with one another or do they conflict?  Between the process and the intervention, here are some ways in which they may connect – Tools to assess the process of team science (which NCI is working on), for assessing CBPR (Larry Green), Patient-centered care (Kurt </a:t>
            </a:r>
            <a:r>
              <a:rPr lang="en-US" dirty="0" err="1" smtClean="0"/>
              <a:t>Stange</a:t>
            </a:r>
            <a:r>
              <a:rPr lang="en-US" dirty="0" smtClean="0"/>
              <a:t>); self-quizzes such as those on RE-AIM to make sure it is reaching the targeting audience, that it can be implemented by staff, etc. </a:t>
            </a:r>
          </a:p>
          <a:p>
            <a:pPr eaLnBrk="1" fontAlgn="auto" hangingPunct="1">
              <a:spcBef>
                <a:spcPts val="0"/>
              </a:spcBef>
              <a:spcAft>
                <a:spcPts val="0"/>
              </a:spcAft>
              <a:defRPr/>
            </a:pPr>
            <a:r>
              <a:rPr lang="en-US" dirty="0" smtClean="0"/>
              <a:t>(Click):  If we look between the intervention and the practical </a:t>
            </a:r>
            <a:r>
              <a:rPr lang="en-US" dirty="0" err="1" smtClean="0"/>
              <a:t>measures,is</a:t>
            </a:r>
            <a:r>
              <a:rPr lang="en-US" dirty="0" smtClean="0"/>
              <a:t> the idea of rapid learning principles (Etheridge et al., IOM) so the measures can be repeated and used in real-world settings and can be cycled back into the design, dissemination, and implementation of interventions. </a:t>
            </a:r>
          </a:p>
          <a:p>
            <a:pPr eaLnBrk="1" fontAlgn="auto" hangingPunct="1">
              <a:spcBef>
                <a:spcPts val="0"/>
              </a:spcBef>
              <a:spcAft>
                <a:spcPts val="0"/>
              </a:spcAft>
              <a:defRPr/>
            </a:pPr>
            <a:r>
              <a:rPr lang="en-US" dirty="0" smtClean="0"/>
              <a:t>(click):  Finally, the types of linkages we need between measures and process is that this needs to be transparent with stakeholders and can be used to evaluate the process and progress, which as the business field calls a learning organization. </a:t>
            </a:r>
            <a:endParaRPr lang="en-US" dirty="0"/>
          </a:p>
        </p:txBody>
      </p:sp>
      <p:sp>
        <p:nvSpPr>
          <p:cNvPr id="481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E7469A7-F064-488E-A16C-006CAA899872}" type="slidenum">
              <a:rPr lang="en-US"/>
              <a:pPr fontAlgn="base">
                <a:spcBef>
                  <a:spcPct val="0"/>
                </a:spcBef>
                <a:spcAft>
                  <a:spcPct val="0"/>
                </a:spcAft>
                <a:defRPr/>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85000" lnSpcReduction="10000"/>
          </a:bodyPr>
          <a:lstStyle/>
          <a:p>
            <a:pPr eaLnBrk="1" fontAlgn="auto" hangingPunct="1">
              <a:spcBef>
                <a:spcPts val="0"/>
              </a:spcBef>
              <a:spcAft>
                <a:spcPts val="0"/>
              </a:spcAft>
              <a:defRPr/>
            </a:pPr>
            <a:r>
              <a:rPr lang="en-US" dirty="0" smtClean="0"/>
              <a:t>So we have our triangle with evidence-based intervention, practical measures, and implementation process.  (click):  what I want to talk about now is where we stand today, the status of the literature</a:t>
            </a:r>
          </a:p>
          <a:p>
            <a:pPr eaLnBrk="1" fontAlgn="auto" hangingPunct="1">
              <a:spcBef>
                <a:spcPts val="0"/>
              </a:spcBef>
              <a:spcAft>
                <a:spcPts val="0"/>
              </a:spcAft>
              <a:defRPr/>
            </a:pPr>
            <a:r>
              <a:rPr lang="en-US" dirty="0" smtClean="0"/>
              <a:t>(click): Currently, there is, in my opinion and experience, much more focus on the evidence-based interventions than on either the process or the measures among researchers and practitioners. This is what the reviews, the community guide, focuses on the intervention, the drug, the policy but there are far fewer studies and reviews that examine the evidence around the implementation process and the measures. We are just starting to see the efforts around measurement with the emergence of electronic health records for harmonized medicine at the NIH and things like PROMISE.  There is very little effort put into the process.</a:t>
            </a:r>
          </a:p>
          <a:p>
            <a:pPr eaLnBrk="1" fontAlgn="auto" hangingPunct="1">
              <a:spcBef>
                <a:spcPts val="0"/>
              </a:spcBef>
              <a:spcAft>
                <a:spcPts val="0"/>
              </a:spcAft>
              <a:defRPr/>
            </a:pPr>
            <a:r>
              <a:rPr lang="en-US" dirty="0" smtClean="0"/>
              <a:t>(click):  But in order to succeed, I suggest that we need to ideally balance out these three a bit more and focus our time and efforts to establishing and integrating evidence into and from each of these when designing and implementing solutions to public health problems.  This is the second take home message.  First is context is king, second is we  need address all three of these legs of the triangle and integrate the evidence into each and integrate the legs with one another.</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(Click):  Like the chronic care model and most models, the key is not just that this components exist and are done, but it is how they are connected that is important.  Do the activities interact with one another or do they conflict?  Between the process and the intervention, here are some ways in which they may connect – Tools to assess the process of team science (which NCI is working on), for assessing CBPR (Larry Green), Patient-centered care (Kurt </a:t>
            </a:r>
            <a:r>
              <a:rPr lang="en-US" dirty="0" err="1" smtClean="0"/>
              <a:t>Stange</a:t>
            </a:r>
            <a:r>
              <a:rPr lang="en-US" dirty="0" smtClean="0"/>
              <a:t>); self-quizzes such as those on RE-AIM to make sure it is reaching the targeting audience, that it can be implemented by staff, etc. </a:t>
            </a:r>
          </a:p>
          <a:p>
            <a:pPr eaLnBrk="1" fontAlgn="auto" hangingPunct="1">
              <a:spcBef>
                <a:spcPts val="0"/>
              </a:spcBef>
              <a:spcAft>
                <a:spcPts val="0"/>
              </a:spcAft>
              <a:defRPr/>
            </a:pPr>
            <a:r>
              <a:rPr lang="en-US" dirty="0" smtClean="0"/>
              <a:t>(Click):  If we look between the intervention and the practical </a:t>
            </a:r>
            <a:r>
              <a:rPr lang="en-US" dirty="0" err="1" smtClean="0"/>
              <a:t>measures,is</a:t>
            </a:r>
            <a:r>
              <a:rPr lang="en-US" dirty="0" smtClean="0"/>
              <a:t> the idea of rapid learning principles (Etheridge et al., IOM) so the measures can be repeated and used in real-world settings and can be cycled back into the design, dissemination, and implementation of interventions. </a:t>
            </a:r>
          </a:p>
          <a:p>
            <a:pPr eaLnBrk="1" fontAlgn="auto" hangingPunct="1">
              <a:spcBef>
                <a:spcPts val="0"/>
              </a:spcBef>
              <a:spcAft>
                <a:spcPts val="0"/>
              </a:spcAft>
              <a:defRPr/>
            </a:pPr>
            <a:r>
              <a:rPr lang="en-US" dirty="0" smtClean="0"/>
              <a:t>(click):  Finally, the types of linkages we need between measures and process is that this needs to be transparent with stakeholders and can be used to evaluate the process and progress, which as the business field calls a learning organization. </a:t>
            </a:r>
            <a:endParaRPr lang="en-US" dirty="0"/>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84746E-3822-454C-B613-51A86C1BCF82}" type="slidenum">
              <a:rPr lang="en-US"/>
              <a:pPr fontAlgn="base">
                <a:spcBef>
                  <a:spcPct val="0"/>
                </a:spcBef>
                <a:spcAft>
                  <a:spcPct val="0"/>
                </a:spcAft>
                <a:defRPr/>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1" smtClean="0"/>
          </a:p>
        </p:txBody>
      </p:sp>
      <p:sp>
        <p:nvSpPr>
          <p:cNvPr id="573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D0CCBA-C55A-4F81-86F5-D04E5CBDD1FC}" type="slidenum">
              <a:rPr lang="en-US"/>
              <a:pPr fontAlgn="base">
                <a:spcBef>
                  <a:spcPct val="0"/>
                </a:spcBef>
                <a:spcAft>
                  <a:spcPct val="0"/>
                </a:spcAft>
                <a:defRPr/>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12423A9-54E6-41FF-AD84-D091F7C95F0E}" type="slidenum">
              <a:rPr lang="en-US"/>
              <a:pPr fontAlgn="base">
                <a:spcBef>
                  <a:spcPct val="0"/>
                </a:spcBef>
                <a:spcAft>
                  <a:spcPct val="0"/>
                </a:spcAft>
                <a:defRPr/>
              </a:pPr>
              <a:t>24</a:t>
            </a:fld>
            <a:endParaRPr lang="en-US"/>
          </a:p>
        </p:txBody>
      </p:sp>
      <p:sp>
        <p:nvSpPr>
          <p:cNvPr id="53250" name="Rectangle 7"/>
          <p:cNvSpPr txBox="1">
            <a:spLocks noGrp="1" noChangeArrowheads="1"/>
          </p:cNvSpPr>
          <p:nvPr/>
        </p:nvSpPr>
        <p:spPr bwMode="auto">
          <a:xfrm>
            <a:off x="3963744" y="8805841"/>
            <a:ext cx="3032337" cy="463550"/>
          </a:xfrm>
          <a:prstGeom prst="rect">
            <a:avLst/>
          </a:prstGeom>
          <a:noFill/>
          <a:ln w="9525">
            <a:noFill/>
            <a:miter lim="800000"/>
            <a:headEnd/>
            <a:tailEnd/>
          </a:ln>
        </p:spPr>
        <p:txBody>
          <a:bodyPr lIns="92953" tIns="46477" rIns="92953" bIns="46477" anchor="b"/>
          <a:lstStyle/>
          <a:p>
            <a:pPr algn="r"/>
            <a:fld id="{BB969340-7A31-4149-A091-00EC88305F2E}" type="slidenum">
              <a:rPr lang="en-US" sz="1200">
                <a:latin typeface="Times"/>
              </a:rPr>
              <a:pPr algn="r"/>
              <a:t>24</a:t>
            </a:fld>
            <a:endParaRPr lang="en-US" sz="1200" dirty="0">
              <a:latin typeface="Times"/>
            </a:endParaRPr>
          </a:p>
        </p:txBody>
      </p:sp>
      <p:sp>
        <p:nvSpPr>
          <p:cNvPr id="53251" name="Rectangle 2"/>
          <p:cNvSpPr>
            <a:spLocks noGrp="1" noRot="1" noChangeAspect="1" noChangeArrowheads="1" noTextEdit="1"/>
          </p:cNvSpPr>
          <p:nvPr>
            <p:ph type="sldImg"/>
          </p:nvPr>
        </p:nvSpPr>
        <p:spPr bwMode="auto">
          <a:xfrm>
            <a:off x="1168400" y="684213"/>
            <a:ext cx="4660900" cy="3495675"/>
          </a:xfrm>
          <a:noFill/>
          <a:ln>
            <a:solidFill>
              <a:srgbClr val="000000"/>
            </a:solidFill>
            <a:miter lim="800000"/>
            <a:headEnd/>
            <a:tailEnd/>
          </a:ln>
        </p:spPr>
      </p:sp>
      <p:sp>
        <p:nvSpPr>
          <p:cNvPr id="53252" name="Rectangle 3"/>
          <p:cNvSpPr>
            <a:spLocks noGrp="1" noChangeArrowheads="1"/>
          </p:cNvSpPr>
          <p:nvPr>
            <p:ph type="body" idx="1"/>
          </p:nvPr>
        </p:nvSpPr>
        <p:spPr bwMode="auto">
          <a:xfrm>
            <a:off x="911970" y="4406944"/>
            <a:ext cx="5173762" cy="4179998"/>
          </a:xfrm>
          <a:noFill/>
        </p:spPr>
        <p:txBody>
          <a:bodyPr wrap="square" lIns="92953" tIns="46477" rIns="92953" bIns="46477"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PEYTON_ PLZ make header at top to reflect a word from these sections… e.g. Need; Science; The EIT; FUNDING; </a:t>
            </a:r>
            <a:r>
              <a:rPr lang="en-US" dirty="0" err="1" smtClean="0"/>
              <a:t>Opportuities</a:t>
            </a:r>
            <a:r>
              <a:rPr lang="en-US" dirty="0" smtClean="0"/>
              <a:t>- or something like that-</a:t>
            </a:r>
          </a:p>
          <a:p>
            <a:r>
              <a:rPr lang="en-US" dirty="0" smtClean="0"/>
              <a:t>Please use this for template- </a:t>
            </a:r>
            <a:r>
              <a:rPr lang="en-US" dirty="0" err="1" smtClean="0"/>
              <a:t>whereever</a:t>
            </a:r>
            <a:r>
              <a:rPr lang="en-US" dirty="0" smtClean="0"/>
              <a:t> makes send=se in following- and a couple of these may need doctoring; spell check; formatting help-  but have 95% of the CONTENT I want here-  this needs done </a:t>
            </a:r>
            <a:r>
              <a:rPr lang="en-US" dirty="0" err="1" smtClean="0"/>
              <a:t>b</a:t>
            </a:r>
            <a:r>
              <a:rPr lang="en-US" dirty="0" smtClean="0"/>
              <a:t> COB Weds please…</a:t>
            </a:r>
          </a:p>
          <a:p>
            <a:endParaRPr lang="en-US" dirty="0" smtClean="0"/>
          </a:p>
          <a:p>
            <a:r>
              <a:rPr lang="en-US" dirty="0" smtClean="0"/>
              <a:t>THX!</a:t>
            </a:r>
          </a:p>
          <a:p>
            <a:endParaRPr lang="en-US" dirty="0"/>
          </a:p>
        </p:txBody>
      </p:sp>
      <p:sp>
        <p:nvSpPr>
          <p:cNvPr id="4" name="Slide Number Placeholder 3"/>
          <p:cNvSpPr>
            <a:spLocks noGrp="1"/>
          </p:cNvSpPr>
          <p:nvPr>
            <p:ph type="sldNum" sz="quarter" idx="10"/>
          </p:nvPr>
        </p:nvSpPr>
        <p:spPr/>
        <p:txBody>
          <a:bodyPr/>
          <a:lstStyle/>
          <a:p>
            <a:pPr>
              <a:defRPr/>
            </a:pPr>
            <a:fld id="{3841239B-9919-43D3-8B2C-40BD40B46A10}"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dirty="0" smtClean="0"/>
          </a:p>
        </p:txBody>
      </p:sp>
      <p:sp>
        <p:nvSpPr>
          <p:cNvPr id="45060" name="Slide Number Placeholder 3"/>
          <p:cNvSpPr>
            <a:spLocks noGrp="1"/>
          </p:cNvSpPr>
          <p:nvPr>
            <p:ph type="sldNum" sz="quarter" idx="5"/>
          </p:nvPr>
        </p:nvSpPr>
        <p:spPr>
          <a:noFill/>
        </p:spPr>
        <p:txBody>
          <a:bodyPr/>
          <a:lstStyle/>
          <a:p>
            <a:fld id="{15581232-32F1-4C49-A0AA-2A9B3EAEF06E}" type="slidenum">
              <a:rPr lang="en-US"/>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841239B-9919-43D3-8B2C-40BD40B46A10}" type="slidenum">
              <a:rPr lang="en-US" smtClean="0"/>
              <a:pPr>
                <a:defRPr/>
              </a:pPr>
              <a:t>27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665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AE385D-4120-4AE4-876E-10A0DDD7F1D1}" type="slidenum">
              <a:rPr lang="en-US"/>
              <a:pPr fontAlgn="base">
                <a:spcBef>
                  <a:spcPct val="0"/>
                </a:spcBef>
                <a:spcAft>
                  <a:spcPct val="0"/>
                </a:spcAft>
                <a:defRPr/>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p:spPr>
      </p:sp>
      <p:sp>
        <p:nvSpPr>
          <p:cNvPr id="624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24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5ABEB3F-9C98-4632-A631-AE11A4625EC1}" type="slidenum">
              <a:rPr lang="en-US"/>
              <a:pPr fontAlgn="base">
                <a:spcBef>
                  <a:spcPct val="0"/>
                </a:spcBef>
                <a:spcAft>
                  <a:spcPct val="0"/>
                </a:spcAft>
                <a:defRPr/>
              </a:pPr>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Under simulations, modeling: prior to large-scale efforts, identify unanticipated outcomes</a:t>
            </a:r>
          </a:p>
          <a:p>
            <a:pPr eaLnBrk="1" hangingPunct="1">
              <a:spcBef>
                <a:spcPct val="0"/>
              </a:spcBef>
            </a:pPr>
            <a:endParaRPr lang="en-US" smtClean="0"/>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B248D38-F16E-466D-B89C-1C71EE29FE40}" type="slidenum">
              <a:rPr lang="en-US"/>
              <a:pPr fontAlgn="base">
                <a:spcBef>
                  <a:spcPct val="0"/>
                </a:spcBef>
                <a:spcAft>
                  <a:spcPct val="0"/>
                </a:spcAft>
                <a:defRPr/>
              </a:pPr>
              <a:t>34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fontAlgn="auto" hangingPunct="1">
              <a:spcBef>
                <a:spcPts val="0"/>
              </a:spcBef>
              <a:spcAft>
                <a:spcPts val="0"/>
              </a:spcAft>
              <a:defRPr/>
            </a:pPr>
            <a:endParaRPr lang="en-US" dirty="0"/>
          </a:p>
        </p:txBody>
      </p:sp>
      <p:sp>
        <p:nvSpPr>
          <p:cNvPr id="706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5A660A-7438-437A-AA9B-53C967A008D2}" type="slidenum">
              <a:rPr lang="en-US"/>
              <a:pPr fontAlgn="base">
                <a:spcBef>
                  <a:spcPct val="0"/>
                </a:spcBef>
                <a:spcAft>
                  <a:spcPct val="0"/>
                </a:spcAft>
                <a:defRPr/>
              </a:pPr>
              <a:t>40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27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4C9CE4-0FCC-44E3-B531-CA90C1515985}" type="slidenum">
              <a:rPr lang="en-US">
                <a:ea typeface="ＭＳ Ｐゴシック" pitchFamily="34" charset="-128"/>
              </a:rPr>
              <a:pPr fontAlgn="base">
                <a:spcBef>
                  <a:spcPct val="0"/>
                </a:spcBef>
                <a:spcAft>
                  <a:spcPct val="0"/>
                </a:spcAft>
                <a:defRPr/>
              </a:pPr>
              <a:t>41</a:t>
            </a:fld>
            <a:endParaRPr lang="en-US">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p:spPr>
      </p:sp>
      <p:sp>
        <p:nvSpPr>
          <p:cNvPr id="747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47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733EEC-02ED-48DE-8FF7-C7A5B2B5ACC8}" type="slidenum">
              <a:rPr lang="en-US">
                <a:ea typeface="ＭＳ Ｐゴシック" pitchFamily="34" charset="-128"/>
              </a:rPr>
              <a:pPr fontAlgn="base">
                <a:spcBef>
                  <a:spcPct val="0"/>
                </a:spcBef>
                <a:spcAft>
                  <a:spcPct val="0"/>
                </a:spcAft>
                <a:defRPr/>
              </a:pPr>
              <a:t>42</a:t>
            </a:fld>
            <a:endParaRPr lang="en-US">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p:spPr>
      </p:sp>
      <p:sp>
        <p:nvSpPr>
          <p:cNvPr id="215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5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EF421FF-16DF-418B-9D83-D5BA5493A0F7}" type="slidenum">
              <a:rPr lang="en-US"/>
              <a:pPr fontAlgn="base">
                <a:spcBef>
                  <a:spcPct val="0"/>
                </a:spcBef>
                <a:spcAft>
                  <a:spcPct val="0"/>
                </a:spcAft>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Really most often, T0 is used, that is bench to bookshelf.  This is the problem with translation.</a:t>
            </a:r>
          </a:p>
        </p:txBody>
      </p:sp>
      <p:sp>
        <p:nvSpPr>
          <p:cNvPr id="235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E59934-F0D4-4585-8216-4C509FCD84D4}" type="slidenum">
              <a:rPr lang="en-US"/>
              <a:pPr fontAlgn="base">
                <a:spcBef>
                  <a:spcPct val="0"/>
                </a:spcBef>
                <a:spcAft>
                  <a:spcPct val="0"/>
                </a:spcAft>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6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CC81BE1-C53D-41C6-A042-249591202D74}" type="slidenum">
              <a:rPr lang="en-US">
                <a:ea typeface="ＭＳ Ｐゴシック" pitchFamily="34" charset="-128"/>
              </a:rPr>
              <a:pPr fontAlgn="base">
                <a:spcBef>
                  <a:spcPct val="0"/>
                </a:spcBef>
                <a:spcAft>
                  <a:spcPct val="0"/>
                </a:spcAft>
                <a:defRPr/>
              </a:pPr>
              <a:t>5</a:t>
            </a:fld>
            <a:endParaRPr lang="en-US">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6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7716D8-C9D9-449A-8096-520FFB43A82C}" type="slidenum">
              <a:rPr lang="en-US"/>
              <a:pPr fontAlgn="base">
                <a:spcBef>
                  <a:spcPct val="0"/>
                </a:spcBef>
                <a:spcAft>
                  <a:spcPct val="0"/>
                </a:spcAft>
                <a:defRPr/>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93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4CB16D-95D3-43A2-B3D5-2D2465E625FE}" type="slidenum">
              <a:rPr lang="en-US">
                <a:ea typeface="ＭＳ Ｐゴシック" pitchFamily="34" charset="-128"/>
              </a:rPr>
              <a:pPr fontAlgn="base">
                <a:spcBef>
                  <a:spcPct val="0"/>
                </a:spcBef>
                <a:spcAft>
                  <a:spcPct val="0"/>
                </a:spcAft>
                <a:defRPr/>
              </a:pPr>
              <a:t>8</a:t>
            </a:fld>
            <a:endParaRPr lang="en-US">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07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CEE9A3-FB00-4830-8012-48B8F46D097C}" type="slidenum">
              <a:rPr lang="en-US">
                <a:ea typeface="ＭＳ Ｐゴシック" pitchFamily="34" charset="-128"/>
              </a:rPr>
              <a:pPr fontAlgn="base">
                <a:spcBef>
                  <a:spcPct val="0"/>
                </a:spcBef>
                <a:spcAft>
                  <a:spcPct val="0"/>
                </a:spcAft>
                <a:defRPr/>
              </a:pPr>
              <a:t>9</a:t>
            </a:fld>
            <a:endParaRPr lang="en-US">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7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55D46C-DA8E-426C-BFDB-D4DB1714F0A2}" type="slidenum">
              <a:rPr lang="en-US">
                <a:ea typeface="ＭＳ Ｐゴシック" pitchFamily="34" charset="-128"/>
              </a:rPr>
              <a:pPr fontAlgn="base">
                <a:spcBef>
                  <a:spcPct val="0"/>
                </a:spcBef>
                <a:spcAft>
                  <a:spcPct val="0"/>
                </a:spcAft>
                <a:defRPr/>
              </a:pPr>
              <a:t>11</a:t>
            </a:fld>
            <a:endParaRPr lang="en-US">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107" name="Rectangle 11"/>
          <p:cNvSpPr>
            <a:spLocks noGrp="1" noChangeArrowheads="1"/>
          </p:cNvSpPr>
          <p:nvPr>
            <p:ph type="ctrTitle" sz="quarter"/>
          </p:nvPr>
        </p:nvSpPr>
        <p:spPr>
          <a:xfrm>
            <a:off x="1524000" y="1447800"/>
            <a:ext cx="7239000" cy="1981200"/>
          </a:xfrm>
        </p:spPr>
        <p:txBody>
          <a:bodyPr/>
          <a:lstStyle>
            <a:lvl1pPr>
              <a:defRPr sz="4200" b="0"/>
            </a:lvl1pPr>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nal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255B07F4-97C0-4970-B7FA-BEE5FEF25853}" type="datetimeFigureOut">
              <a:rPr lang="en-US"/>
              <a:pPr>
                <a:defRPr/>
              </a:pPr>
              <a:t>8/4/2011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defRPr>
            </a:lvl1pPr>
          </a:lstStyle>
          <a:p>
            <a:pPr>
              <a:defRPr/>
            </a:pPr>
            <a:fld id="{E9541E39-88E1-422F-B223-2695A07ADE58}"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Date Placeholder 3"/>
          <p:cNvSpPr>
            <a:spLocks noGrp="1"/>
          </p:cNvSpPr>
          <p:nvPr>
            <p:ph type="dt" sz="half" idx="10"/>
          </p:nvPr>
        </p:nvSpPr>
        <p:spPr>
          <a:xfrm>
            <a:off x="457200" y="6251575"/>
            <a:ext cx="2133600" cy="476250"/>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5" name="Slide Number Placeholder 4"/>
          <p:cNvSpPr>
            <a:spLocks noGrp="1"/>
          </p:cNvSpPr>
          <p:nvPr>
            <p:ph type="sldNum" sz="quarter" idx="11"/>
          </p:nvPr>
        </p:nvSpPr>
        <p:spPr>
          <a:xfrm>
            <a:off x="6553200" y="6248400"/>
            <a:ext cx="2133600" cy="476250"/>
          </a:xfrm>
          <a:prstGeom prst="rect">
            <a:avLst/>
          </a:prstGeom>
        </p:spPr>
        <p:txBody>
          <a:bodyPr/>
          <a:lstStyle>
            <a:lvl1pPr fontAlgn="auto">
              <a:spcBef>
                <a:spcPts val="0"/>
              </a:spcBef>
              <a:spcAft>
                <a:spcPts val="0"/>
              </a:spcAft>
              <a:defRPr>
                <a:latin typeface="+mn-lt"/>
              </a:defRPr>
            </a:lvl1pPr>
          </a:lstStyle>
          <a:p>
            <a:pPr>
              <a:defRPr/>
            </a:pPr>
            <a:fld id="{4965030C-CFE0-49D6-BA8B-18D137A9D19B}" type="slidenum">
              <a:rPr lang="en-US"/>
              <a:pPr>
                <a:defRPr/>
              </a:pPr>
              <a:t>‹#›</a:t>
            </a:fld>
            <a:endParaRPr lang="en-US"/>
          </a:p>
        </p:txBody>
      </p:sp>
      <p:sp>
        <p:nvSpPr>
          <p:cNvPr id="6" name="Footer Placeholder 5"/>
          <p:cNvSpPr>
            <a:spLocks noGrp="1"/>
          </p:cNvSpPr>
          <p:nvPr>
            <p:ph type="ftr" sz="quarter" idx="12"/>
          </p:nvPr>
        </p:nvSpPr>
        <p:spPr>
          <a:xfrm>
            <a:off x="3124200" y="6248400"/>
            <a:ext cx="2895600" cy="476250"/>
          </a:xfrm>
          <a:prstGeom prst="rect">
            <a:avLst/>
          </a:prstGeom>
        </p:spPr>
        <p:txBody>
          <a:bodyPr/>
          <a:lstStyle>
            <a:lvl1pPr fontAlgn="auto">
              <a:spcBef>
                <a:spcPts val="0"/>
              </a:spcBef>
              <a:spcAft>
                <a:spcPts val="0"/>
              </a:spcAft>
              <a:defRPr>
                <a:latin typeface="+mn-lt"/>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324600"/>
            <a:ext cx="4953000" cy="533400"/>
          </a:xfrm>
        </p:spPr>
        <p:txBody>
          <a:bodyPr/>
          <a:lstStyle>
            <a:lvl1pPr>
              <a:buNone/>
              <a:defRPr sz="1600"/>
            </a:lvl1pPr>
          </a:lstStyle>
          <a:p>
            <a:pPr lvl="0"/>
            <a:r>
              <a:rPr lang="en-US" dirty="0" smtClean="0"/>
              <a:t>Click to edit Master text</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0"/>
          </p:nvPr>
        </p:nvSpPr>
        <p:spPr>
          <a:xfrm>
            <a:off x="0" y="6248400"/>
            <a:ext cx="5562600" cy="609600"/>
          </a:xfrm>
        </p:spPr>
        <p:txBody>
          <a:bodyPr/>
          <a:lstStyle>
            <a:lvl1pPr>
              <a:buNone/>
              <a:defRPr sz="1600"/>
            </a:lvl1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72243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2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72243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2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7" cstate="print"/>
          <a:srcRect/>
          <a:stretch>
            <a:fillRect/>
          </a:stretch>
        </a:blipFill>
        <a:effectLst/>
      </p:bgPr>
    </p:bg>
    <p:spTree>
      <p:nvGrpSpPr>
        <p:cNvPr id="1" name=""/>
        <p:cNvGrpSpPr/>
        <p:nvPr/>
      </p:nvGrpSpPr>
      <p:grpSpPr>
        <a:xfrm>
          <a:off x="0" y="0"/>
          <a:ext cx="0" cy="0"/>
          <a:chOff x="0" y="0"/>
          <a:chExt cx="0" cy="0"/>
        </a:xfrm>
      </p:grpSpPr>
      <p:sp>
        <p:nvSpPr>
          <p:cNvPr id="1026" name="Rectangle 17"/>
          <p:cNvSpPr>
            <a:spLocks noGrp="1" noChangeArrowheads="1"/>
          </p:cNvSpPr>
          <p:nvPr>
            <p:ph type="body" idx="1"/>
          </p:nvPr>
        </p:nvSpPr>
        <p:spPr bwMode="auto">
          <a:xfrm>
            <a:off x="457200" y="1600200"/>
            <a:ext cx="82296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7" name="Rectangle 20"/>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Lst>
  <p:txStyles>
    <p:title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Calibri" pitchFamily="34" charset="0"/>
        </a:defRPr>
      </a:lvl2pPr>
      <a:lvl3pPr algn="ctr" rtl="0" eaLnBrk="0" fontAlgn="base" hangingPunct="0">
        <a:spcBef>
          <a:spcPct val="0"/>
        </a:spcBef>
        <a:spcAft>
          <a:spcPct val="0"/>
        </a:spcAft>
        <a:defRPr sz="3600">
          <a:solidFill>
            <a:schemeClr val="bg1"/>
          </a:solidFill>
          <a:latin typeface="Calibri" pitchFamily="34" charset="0"/>
        </a:defRPr>
      </a:lvl3pPr>
      <a:lvl4pPr algn="ctr" rtl="0" eaLnBrk="0" fontAlgn="base" hangingPunct="0">
        <a:spcBef>
          <a:spcPct val="0"/>
        </a:spcBef>
        <a:spcAft>
          <a:spcPct val="0"/>
        </a:spcAft>
        <a:defRPr sz="3600">
          <a:solidFill>
            <a:schemeClr val="bg1"/>
          </a:solidFill>
          <a:latin typeface="Calibri" pitchFamily="34" charset="0"/>
        </a:defRPr>
      </a:lvl4pPr>
      <a:lvl5pPr algn="ctr" rtl="0" eaLnBrk="0" fontAlgn="base" hangingPunct="0">
        <a:spcBef>
          <a:spcPct val="0"/>
        </a:spcBef>
        <a:spcAft>
          <a:spcPct val="0"/>
        </a:spcAft>
        <a:defRPr sz="3600">
          <a:solidFill>
            <a:schemeClr val="bg1"/>
          </a:solidFill>
          <a:latin typeface="Calibri" pitchFamily="34" charset="0"/>
        </a:defRPr>
      </a:lvl5pPr>
      <a:lvl6pPr marL="457200" algn="ctr" rtl="0" eaLnBrk="1" fontAlgn="base" hangingPunct="1">
        <a:spcBef>
          <a:spcPct val="0"/>
        </a:spcBef>
        <a:spcAft>
          <a:spcPct val="0"/>
        </a:spcAft>
        <a:defRPr sz="4600" b="1">
          <a:solidFill>
            <a:schemeClr val="bg1"/>
          </a:solidFill>
          <a:latin typeface="Arial" charset="0"/>
        </a:defRPr>
      </a:lvl6pPr>
      <a:lvl7pPr marL="914400" algn="ctr" rtl="0" eaLnBrk="1" fontAlgn="base" hangingPunct="1">
        <a:spcBef>
          <a:spcPct val="0"/>
        </a:spcBef>
        <a:spcAft>
          <a:spcPct val="0"/>
        </a:spcAft>
        <a:defRPr sz="4600" b="1">
          <a:solidFill>
            <a:schemeClr val="bg1"/>
          </a:solidFill>
          <a:latin typeface="Arial" charset="0"/>
        </a:defRPr>
      </a:lvl7pPr>
      <a:lvl8pPr marL="1371600" algn="ctr" rtl="0" eaLnBrk="1" fontAlgn="base" hangingPunct="1">
        <a:spcBef>
          <a:spcPct val="0"/>
        </a:spcBef>
        <a:spcAft>
          <a:spcPct val="0"/>
        </a:spcAft>
        <a:defRPr sz="4600" b="1">
          <a:solidFill>
            <a:schemeClr val="bg1"/>
          </a:solidFill>
          <a:latin typeface="Arial" charset="0"/>
        </a:defRPr>
      </a:lvl8pPr>
      <a:lvl9pPr marL="1828800" algn="ctr" rtl="0" eaLnBrk="1" fontAlgn="base" hangingPunct="1">
        <a:spcBef>
          <a:spcPct val="0"/>
        </a:spcBef>
        <a:spcAft>
          <a:spcPct val="0"/>
        </a:spcAft>
        <a:defRPr sz="4600" b="1">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Microsoft_Office_Word_97_-_2003_Document1.doc"/><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sbm.org/policy/patient-reported_measures.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lgreen.net/guidelines.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dccps.cancer.gov/d4d/research_portfolio.html"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conferences.thehillgroup.com/obssr/DI2011/index.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hyperlink" Target="http://images.google.com/imgres?imgurl=http://www.959watd.com/Programming/Bob_Dylan.jpg&amp;imgrefurl=http://www.959watd.com/BobDylanRadio.php&amp;usg=__Cj6b4DmHfvmeVYSpdw1BECTfBbg=&amp;h=280&amp;w=280&amp;sz=31&amp;hl=en&amp;start=12&amp;itbs=1&amp;tbnid=W5IlqjtklV7RAM:&amp;tbnh=114&amp;tbnw=114&amp;prev=/images?q=bob+dylan&amp;gbv=2&amp;hl=en"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cancercontrol.cancer.gov/d4d/" TargetMode="External"/><Relationship Id="rId2" Type="http://schemas.openxmlformats.org/officeDocument/2006/relationships/hyperlink" Target="mailto:glasgowre@mail.nih.gov" TargetMode="Externa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3" cstate="print"/>
          <a:srcRect r="697"/>
          <a:stretch>
            <a:fillRect/>
          </a:stretch>
        </p:blipFill>
        <p:spPr bwMode="auto">
          <a:xfrm>
            <a:off x="1260475" y="0"/>
            <a:ext cx="7883525" cy="6919913"/>
          </a:xfrm>
          <a:prstGeom prst="rect">
            <a:avLst/>
          </a:prstGeom>
          <a:noFill/>
          <a:ln w="9525">
            <a:noFill/>
            <a:miter lim="800000"/>
            <a:headEnd/>
            <a:tailEnd/>
          </a:ln>
        </p:spPr>
      </p:pic>
      <p:sp>
        <p:nvSpPr>
          <p:cNvPr id="2" name="Title 1"/>
          <p:cNvSpPr>
            <a:spLocks noGrp="1"/>
          </p:cNvSpPr>
          <p:nvPr>
            <p:ph type="ctrTitle" sz="quarter"/>
          </p:nvPr>
        </p:nvSpPr>
        <p:spPr>
          <a:xfrm>
            <a:off x="1371600" y="2362200"/>
            <a:ext cx="7239000" cy="1981200"/>
          </a:xfrm>
        </p:spPr>
        <p:txBody>
          <a:bodyPr>
            <a:normAutofit fontScale="90000"/>
          </a:bodyPr>
          <a:lstStyle/>
          <a:p>
            <a:pPr eaLnBrk="1" hangingPunct="1">
              <a:defRPr/>
            </a:pPr>
            <a:r>
              <a:rPr lang="en-US" dirty="0" smtClean="0"/>
              <a:t>Research to Reality: </a:t>
            </a:r>
            <a:br>
              <a:rPr lang="en-US" dirty="0" smtClean="0"/>
            </a:br>
            <a:r>
              <a:rPr lang="en-US" dirty="0" smtClean="0"/>
              <a:t>The Evidence Integration Triangle</a:t>
            </a:r>
            <a:endParaRPr lang="en-US" dirty="0"/>
          </a:p>
        </p:txBody>
      </p:sp>
      <p:sp>
        <p:nvSpPr>
          <p:cNvPr id="3" name="Subtitle 2"/>
          <p:cNvSpPr>
            <a:spLocks noGrp="1"/>
          </p:cNvSpPr>
          <p:nvPr>
            <p:ph type="subTitle" idx="4294967295"/>
          </p:nvPr>
        </p:nvSpPr>
        <p:spPr>
          <a:xfrm>
            <a:off x="2057400" y="4191000"/>
            <a:ext cx="6324600" cy="1828800"/>
          </a:xfrm>
        </p:spPr>
        <p:txBody>
          <a:bodyPr>
            <a:normAutofit fontScale="92500" lnSpcReduction="20000"/>
          </a:bodyPr>
          <a:lstStyle/>
          <a:p>
            <a:pPr algn="ctr" eaLnBrk="1" hangingPunct="1">
              <a:buFontTx/>
              <a:buNone/>
              <a:defRPr/>
            </a:pPr>
            <a:r>
              <a:rPr lang="en-US" sz="3300" b="1" dirty="0" smtClean="0">
                <a:solidFill>
                  <a:schemeClr val="tx2">
                    <a:lumMod val="20000"/>
                    <a:lumOff val="80000"/>
                  </a:schemeClr>
                </a:solidFill>
              </a:rPr>
              <a:t>Russell E. Glasgow, Ph.D. </a:t>
            </a:r>
          </a:p>
          <a:p>
            <a:pPr algn="ctr" eaLnBrk="1" hangingPunct="1">
              <a:buFontTx/>
              <a:buNone/>
              <a:defRPr/>
            </a:pPr>
            <a:r>
              <a:rPr lang="en-US" sz="2800" dirty="0" smtClean="0">
                <a:solidFill>
                  <a:schemeClr val="tx2">
                    <a:lumMod val="20000"/>
                    <a:lumOff val="80000"/>
                  </a:schemeClr>
                </a:solidFill>
              </a:rPr>
              <a:t>Deputy Director, Implementation Science</a:t>
            </a:r>
          </a:p>
          <a:p>
            <a:pPr algn="ctr" eaLnBrk="1" hangingPunct="1">
              <a:buFontTx/>
              <a:buNone/>
              <a:defRPr/>
            </a:pPr>
            <a:r>
              <a:rPr lang="en-US" sz="2400" dirty="0" smtClean="0">
                <a:solidFill>
                  <a:schemeClr val="bg1"/>
                </a:solidFill>
              </a:rPr>
              <a:t/>
            </a:r>
            <a:br>
              <a:rPr lang="en-US" sz="2400" dirty="0" smtClean="0">
                <a:solidFill>
                  <a:schemeClr val="bg1"/>
                </a:solidFill>
              </a:rPr>
            </a:br>
            <a:r>
              <a:rPr lang="en-US" sz="2400" dirty="0" smtClean="0">
                <a:solidFill>
                  <a:schemeClr val="bg1"/>
                </a:solidFill>
              </a:rPr>
              <a:t>Division of Cancer Control and Population Sciences National Cancer Institute </a:t>
            </a:r>
          </a:p>
          <a:p>
            <a:pPr algn="ctr" eaLnBrk="1" hangingPunct="1">
              <a:buFontTx/>
              <a:buNone/>
              <a:defRPr/>
            </a:pPr>
            <a:endParaRPr lang="en-US" sz="2800" dirty="0" smtClean="0">
              <a:solidFill>
                <a:schemeClr val="tx2">
                  <a:lumMod val="20000"/>
                  <a:lumOff val="80000"/>
                </a:schemeClr>
              </a:solidFill>
            </a:endParaRPr>
          </a:p>
        </p:txBody>
      </p:sp>
      <p:sp>
        <p:nvSpPr>
          <p:cNvPr id="17412" name="TextBox 5"/>
          <p:cNvSpPr txBox="1">
            <a:spLocks noChangeArrowheads="1"/>
          </p:cNvSpPr>
          <p:nvPr/>
        </p:nvSpPr>
        <p:spPr bwMode="auto">
          <a:xfrm>
            <a:off x="7086600" y="6248400"/>
            <a:ext cx="3124200" cy="646331"/>
          </a:xfrm>
          <a:prstGeom prst="rect">
            <a:avLst/>
          </a:prstGeom>
          <a:noFill/>
          <a:ln w="9525">
            <a:noFill/>
            <a:miter lim="800000"/>
            <a:headEnd/>
            <a:tailEnd/>
          </a:ln>
        </p:spPr>
        <p:txBody>
          <a:bodyPr wrap="square">
            <a:spAutoFit/>
          </a:bodyPr>
          <a:lstStyle/>
          <a:p>
            <a:endParaRPr lang="en-US" dirty="0" smtClean="0">
              <a:solidFill>
                <a:schemeClr val="bg1"/>
              </a:solidFill>
              <a:latin typeface="Calibri" pitchFamily="34" charset="0"/>
            </a:endParaRPr>
          </a:p>
          <a:p>
            <a:r>
              <a:rPr lang="en-US" dirty="0">
                <a:solidFill>
                  <a:schemeClr val="bg1"/>
                </a:solidFill>
                <a:latin typeface="Calibri" pitchFamily="34" charset="0"/>
              </a:rPr>
              <a:t>February</a:t>
            </a:r>
            <a:r>
              <a:rPr lang="en-US" dirty="0" smtClean="0">
                <a:solidFill>
                  <a:schemeClr val="bg1"/>
                </a:solidFill>
                <a:latin typeface="Calibri" pitchFamily="34" charset="0"/>
              </a:rPr>
              <a:t>  12, </a:t>
            </a:r>
            <a:r>
              <a:rPr lang="en-US" dirty="0">
                <a:solidFill>
                  <a:schemeClr val="bg1"/>
                </a:solidFill>
                <a:latin typeface="Calibri" pitchFamily="34" charset="0"/>
              </a:rPr>
              <a:t>2011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rrowheads="1"/>
          </p:cNvSpPr>
          <p:nvPr>
            <p:ph type="title"/>
          </p:nvPr>
        </p:nvSpPr>
        <p:spPr>
          <a:xfrm>
            <a:off x="457200" y="685800"/>
            <a:ext cx="8229600" cy="1143000"/>
          </a:xfrm>
        </p:spPr>
        <p:txBody>
          <a:bodyPr/>
          <a:lstStyle/>
          <a:p>
            <a:pPr eaLnBrk="1" hangingPunct="1"/>
            <a:r>
              <a:rPr lang="en-US" sz="3200" smtClean="0"/>
              <a:t>Recommended Purpose of Research </a:t>
            </a:r>
            <a:br>
              <a:rPr lang="en-US" sz="3200" smtClean="0"/>
            </a:br>
            <a:r>
              <a:rPr lang="en-US" sz="3200" smtClean="0"/>
              <a:t>(ala RE-AIM)</a:t>
            </a:r>
          </a:p>
        </p:txBody>
      </p:sp>
      <p:sp>
        <p:nvSpPr>
          <p:cNvPr id="41987" name="Rectangle 3"/>
          <p:cNvSpPr>
            <a:spLocks noGrp="1" noChangeArrowheads="1"/>
          </p:cNvSpPr>
          <p:nvPr>
            <p:ph idx="1"/>
          </p:nvPr>
        </p:nvSpPr>
        <p:spPr>
          <a:xfrm>
            <a:off x="457200" y="1828800"/>
            <a:ext cx="8229600" cy="4267200"/>
          </a:xfrm>
        </p:spPr>
        <p:txBody>
          <a:bodyPr/>
          <a:lstStyle/>
          <a:p>
            <a:pPr marL="1030288" indent="-969963" eaLnBrk="1" hangingPunct="1">
              <a:lnSpc>
                <a:spcPct val="90000"/>
              </a:lnSpc>
              <a:spcBef>
                <a:spcPct val="50000"/>
              </a:spcBef>
              <a:buClr>
                <a:srgbClr val="B84542"/>
              </a:buClr>
              <a:buSzPct val="80000"/>
              <a:buFontTx/>
              <a:buNone/>
            </a:pPr>
            <a:r>
              <a:rPr lang="en-US" sz="2800" b="1" dirty="0" smtClean="0"/>
              <a:t>Collect evidence to document interventions that can:</a:t>
            </a:r>
            <a:endParaRPr lang="en-US" sz="2800" dirty="0" smtClean="0"/>
          </a:p>
          <a:p>
            <a:pPr marL="519113" indent="-458788" eaLnBrk="1" hangingPunct="1">
              <a:lnSpc>
                <a:spcPct val="90000"/>
              </a:lnSpc>
              <a:spcBef>
                <a:spcPct val="50000"/>
              </a:spcBef>
              <a:buClr>
                <a:schemeClr val="tx1"/>
              </a:buClr>
              <a:buSzPct val="80000"/>
            </a:pPr>
            <a:r>
              <a:rPr lang="en-US" sz="2400" b="1" dirty="0" smtClean="0">
                <a:solidFill>
                  <a:srgbClr val="B84542"/>
                </a:solidFill>
              </a:rPr>
              <a:t>Reach</a:t>
            </a:r>
            <a:r>
              <a:rPr lang="en-US" sz="2400" dirty="0" smtClean="0">
                <a:solidFill>
                  <a:srgbClr val="B84542"/>
                </a:solidFill>
              </a:rPr>
              <a:t> </a:t>
            </a:r>
            <a:r>
              <a:rPr lang="en-US" sz="2400" dirty="0" smtClean="0"/>
              <a:t>large numbers of people, especially those who can most benefit</a:t>
            </a:r>
          </a:p>
          <a:p>
            <a:pPr marL="519113" indent="-458788" eaLnBrk="1" hangingPunct="1">
              <a:spcBef>
                <a:spcPct val="0"/>
              </a:spcBef>
              <a:buClr>
                <a:schemeClr val="tx1"/>
              </a:buClr>
              <a:buSzPct val="80000"/>
            </a:pPr>
            <a:endParaRPr lang="en-US" sz="2400" dirty="0" smtClean="0"/>
          </a:p>
          <a:p>
            <a:pPr marL="519113" indent="-458788" eaLnBrk="1" hangingPunct="1">
              <a:lnSpc>
                <a:spcPct val="90000"/>
              </a:lnSpc>
              <a:spcBef>
                <a:spcPct val="50000"/>
              </a:spcBef>
              <a:buClr>
                <a:schemeClr val="tx1"/>
              </a:buClr>
              <a:buSzPct val="80000"/>
            </a:pPr>
            <a:r>
              <a:rPr lang="en-US" sz="2400" dirty="0" smtClean="0"/>
              <a:t>Be widely </a:t>
            </a:r>
            <a:r>
              <a:rPr lang="en-US" sz="2400" b="1" dirty="0" smtClean="0">
                <a:solidFill>
                  <a:srgbClr val="B84542"/>
                </a:solidFill>
              </a:rPr>
              <a:t>adopted</a:t>
            </a:r>
            <a:r>
              <a:rPr lang="en-US" sz="2400" dirty="0" smtClean="0"/>
              <a:t> by different settings</a:t>
            </a:r>
          </a:p>
          <a:p>
            <a:pPr marL="519113" indent="-458788" eaLnBrk="1" hangingPunct="1">
              <a:lnSpc>
                <a:spcPct val="90000"/>
              </a:lnSpc>
              <a:spcBef>
                <a:spcPct val="0"/>
              </a:spcBef>
              <a:buClr>
                <a:schemeClr val="tx1"/>
              </a:buClr>
              <a:buSzPct val="80000"/>
            </a:pPr>
            <a:endParaRPr lang="en-US" sz="2400" dirty="0" smtClean="0"/>
          </a:p>
          <a:p>
            <a:pPr marL="519113" indent="-458788" eaLnBrk="1" hangingPunct="1">
              <a:lnSpc>
                <a:spcPct val="90000"/>
              </a:lnSpc>
              <a:spcBef>
                <a:spcPct val="50000"/>
              </a:spcBef>
              <a:buClr>
                <a:schemeClr val="tx1"/>
              </a:buClr>
              <a:buSzPct val="80000"/>
            </a:pPr>
            <a:r>
              <a:rPr lang="en-US" sz="2400" dirty="0" smtClean="0"/>
              <a:t>Be consistently </a:t>
            </a:r>
            <a:r>
              <a:rPr lang="en-US" sz="2400" b="1" dirty="0" smtClean="0">
                <a:solidFill>
                  <a:srgbClr val="B84542"/>
                </a:solidFill>
              </a:rPr>
              <a:t>implemented</a:t>
            </a:r>
            <a:r>
              <a:rPr lang="en-US" sz="2400" dirty="0" smtClean="0"/>
              <a:t> by staff members with moderate levels of training and expertise</a:t>
            </a:r>
          </a:p>
          <a:p>
            <a:pPr marL="519113" indent="-458788" eaLnBrk="1" hangingPunct="1">
              <a:lnSpc>
                <a:spcPct val="90000"/>
              </a:lnSpc>
              <a:spcBef>
                <a:spcPct val="0"/>
              </a:spcBef>
              <a:buClr>
                <a:schemeClr val="tx1"/>
              </a:buClr>
              <a:buSzPct val="80000"/>
            </a:pPr>
            <a:endParaRPr lang="en-US" sz="2400" dirty="0" smtClean="0"/>
          </a:p>
          <a:p>
            <a:pPr marL="519113" indent="-458788" eaLnBrk="1" hangingPunct="1">
              <a:lnSpc>
                <a:spcPct val="90000"/>
              </a:lnSpc>
              <a:spcBef>
                <a:spcPct val="50000"/>
              </a:spcBef>
              <a:buClr>
                <a:schemeClr val="tx1"/>
              </a:buClr>
              <a:buSzPct val="80000"/>
            </a:pPr>
            <a:r>
              <a:rPr lang="en-US" sz="2400" dirty="0" smtClean="0"/>
              <a:t>Produce </a:t>
            </a:r>
            <a:r>
              <a:rPr lang="en-US" sz="2400" b="1" dirty="0" smtClean="0">
                <a:solidFill>
                  <a:srgbClr val="B84542"/>
                </a:solidFill>
              </a:rPr>
              <a:t>replicable</a:t>
            </a:r>
            <a:r>
              <a:rPr lang="en-US" sz="2400" dirty="0" smtClean="0"/>
              <a:t> and </a:t>
            </a:r>
            <a:r>
              <a:rPr lang="en-US" sz="2400" b="1" dirty="0" smtClean="0">
                <a:solidFill>
                  <a:srgbClr val="B84542"/>
                </a:solidFill>
              </a:rPr>
              <a:t>long-lasting</a:t>
            </a:r>
            <a:r>
              <a:rPr lang="en-US" sz="2400" dirty="0" smtClean="0"/>
              <a:t> effects (and minimal negative impacts) at reasonable </a:t>
            </a:r>
            <a:r>
              <a:rPr lang="en-US" sz="2400" b="1" dirty="0" smtClean="0">
                <a:solidFill>
                  <a:srgbClr val="B84542"/>
                </a:solidFill>
              </a:rPr>
              <a:t>cost</a:t>
            </a:r>
          </a:p>
        </p:txBody>
      </p:sp>
      <p:sp>
        <p:nvSpPr>
          <p:cNvPr id="31747"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8FBD8B69-B060-4041-A2C8-1BCDE98BD7FC}" type="slidenum">
              <a:rPr lang="en-US" sz="1600">
                <a:latin typeface="Calibri" pitchFamily="34" charset="0"/>
              </a:rPr>
              <a:pPr/>
              <a:t>10</a:t>
            </a:fld>
            <a:endParaRPr lang="en-US" sz="1600">
              <a:latin typeface="Calibri" pitchFamily="34" charset="0"/>
            </a:endParaRPr>
          </a:p>
        </p:txBody>
      </p:sp>
      <p:sp>
        <p:nvSpPr>
          <p:cNvPr id="10" name="TextBox 9"/>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6" name="TextBox 15"/>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7" name="TextBox 16"/>
          <p:cNvSpPr txBox="1"/>
          <p:nvPr/>
        </p:nvSpPr>
        <p:spPr>
          <a:xfrm>
            <a:off x="1676400" y="101600"/>
            <a:ext cx="1803400" cy="307975"/>
          </a:xfrm>
          <a:prstGeom prst="rect">
            <a:avLst/>
          </a:prstGeom>
          <a:solidFill>
            <a:srgbClr val="C0504D"/>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D&amp;I: What we know</a:t>
            </a:r>
          </a:p>
        </p:txBody>
      </p:sp>
      <p:sp>
        <p:nvSpPr>
          <p:cNvPr id="18" name="TextBox 17"/>
          <p:cNvSpPr txBox="1"/>
          <p:nvPr/>
        </p:nvSpPr>
        <p:spPr>
          <a:xfrm>
            <a:off x="3429000" y="101600"/>
            <a:ext cx="106045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EIT</a:t>
            </a:r>
            <a:endParaRPr lang="en-US" sz="1400" dirty="0">
              <a:solidFill>
                <a:schemeClr val="bg1">
                  <a:lumMod val="50000"/>
                </a:schemeClr>
              </a:solidFill>
              <a:latin typeface="+mn-lt"/>
            </a:endParaRPr>
          </a:p>
        </p:txBody>
      </p:sp>
      <p:sp>
        <p:nvSpPr>
          <p:cNvPr id="19" name="TextBox 18"/>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0" name="TextBox 19"/>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457200" y="533400"/>
            <a:ext cx="8229600" cy="1143000"/>
          </a:xfrm>
        </p:spPr>
        <p:txBody>
          <a:bodyPr/>
          <a:lstStyle/>
          <a:p>
            <a:pPr eaLnBrk="1" hangingPunct="1"/>
            <a:r>
              <a:rPr lang="en-US" sz="3200" dirty="0" smtClean="0"/>
              <a:t>Ultimate Impact of an Insurance-sponsored Weight Management Program in West Virginia</a:t>
            </a:r>
            <a:r>
              <a:rPr lang="en-US" sz="3200" baseline="30000" dirty="0" smtClean="0"/>
              <a:t>1</a:t>
            </a:r>
            <a:endParaRPr lang="en-US" sz="3200" dirty="0" smtClean="0"/>
          </a:p>
        </p:txBody>
      </p:sp>
      <p:graphicFrame>
        <p:nvGraphicFramePr>
          <p:cNvPr id="29" name="Content Placeholder 28"/>
          <p:cNvGraphicFramePr>
            <a:graphicFrameLocks noGrp="1"/>
          </p:cNvGraphicFramePr>
          <p:nvPr>
            <p:ph idx="1"/>
          </p:nvPr>
        </p:nvGraphicFramePr>
        <p:xfrm>
          <a:off x="457200" y="1879600"/>
          <a:ext cx="7010399" cy="3596640"/>
        </p:xfrm>
        <a:graphic>
          <a:graphicData uri="http://schemas.openxmlformats.org/drawingml/2006/table">
            <a:tbl>
              <a:tblPr firstRow="1" bandRow="1">
                <a:tableStyleId>{2D5ABB26-0587-4C30-8999-92F81FD0307C}</a:tableStyleId>
              </a:tblPr>
              <a:tblGrid>
                <a:gridCol w="3588657"/>
                <a:gridCol w="1897743"/>
                <a:gridCol w="1523999"/>
              </a:tblGrid>
              <a:tr h="370840">
                <a:tc>
                  <a:txBody>
                    <a:bodyPr/>
                    <a:lstStyle/>
                    <a:p>
                      <a:pPr algn="ctr"/>
                      <a:r>
                        <a:rPr lang="en-US" sz="2000" b="1" u="none" dirty="0" smtClean="0"/>
                        <a:t>Dissemination Step</a:t>
                      </a:r>
                      <a:endParaRPr lang="en-US" sz="2000" b="1" u="none" dirty="0"/>
                    </a:p>
                  </a:txBody>
                  <a:tcPr>
                    <a:lnB w="12700" cap="flat" cmpd="sng" algn="ctr">
                      <a:solidFill>
                        <a:schemeClr val="tx1"/>
                      </a:solidFill>
                      <a:prstDash val="solid"/>
                      <a:round/>
                      <a:headEnd type="none" w="med" len="med"/>
                      <a:tailEnd type="none" w="med" len="med"/>
                    </a:lnB>
                  </a:tcPr>
                </a:tc>
                <a:tc>
                  <a:txBody>
                    <a:bodyPr/>
                    <a:lstStyle/>
                    <a:p>
                      <a:pPr algn="ctr"/>
                      <a:r>
                        <a:rPr lang="en-US" sz="2000" b="1" u="none" dirty="0" smtClean="0"/>
                        <a:t>Concept </a:t>
                      </a:r>
                      <a:endParaRPr lang="en-US" sz="2000" b="1" u="none" dirty="0"/>
                    </a:p>
                  </a:txBody>
                  <a:tcPr>
                    <a:lnB w="12700" cap="flat" cmpd="sng" algn="ctr">
                      <a:solidFill>
                        <a:schemeClr val="tx1"/>
                      </a:solidFill>
                      <a:prstDash val="solid"/>
                      <a:round/>
                      <a:headEnd type="none" w="med" len="med"/>
                      <a:tailEnd type="none" w="med" len="med"/>
                    </a:lnB>
                  </a:tcPr>
                </a:tc>
                <a:tc>
                  <a:txBody>
                    <a:bodyPr/>
                    <a:lstStyle/>
                    <a:p>
                      <a:pPr algn="ctr"/>
                      <a:r>
                        <a:rPr lang="en-US" sz="2000" b="1" u="none" dirty="0" smtClean="0"/>
                        <a:t>% Impacted</a:t>
                      </a:r>
                      <a:endParaRPr lang="en-US" sz="2000" b="1" u="none" dirty="0"/>
                    </a:p>
                  </a:txBody>
                  <a:tcPr>
                    <a:lnB w="12700" cap="flat" cmpd="sng" algn="ctr">
                      <a:solidFill>
                        <a:schemeClr val="tx1"/>
                      </a:solidFill>
                      <a:prstDash val="solid"/>
                      <a:round/>
                      <a:headEnd type="none" w="med" len="med"/>
                      <a:tailEnd type="none" w="med" len="med"/>
                    </a:lnB>
                  </a:tcPr>
                </a:tc>
              </a:tr>
              <a:tr h="370840">
                <a:tc>
                  <a:txBody>
                    <a:bodyPr/>
                    <a:lstStyle/>
                    <a:p>
                      <a:r>
                        <a:rPr lang="en-US" sz="2000" dirty="0" smtClean="0"/>
                        <a:t>8.8% of Weight Management sites</a:t>
                      </a:r>
                      <a:r>
                        <a:rPr lang="en-US" sz="2000" baseline="0" dirty="0" smtClean="0"/>
                        <a:t> participated</a:t>
                      </a:r>
                      <a:endParaRPr lang="en-US" sz="2000" b="0"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US" sz="2000" dirty="0" smtClean="0"/>
                        <a:t>Adoption</a:t>
                      </a:r>
                      <a:endParaRPr lang="en-US" sz="2000" b="0" dirty="0">
                        <a:latin typeface="+mn-lt"/>
                      </a:endParaRPr>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8.80%</a:t>
                      </a:r>
                      <a:endParaRPr lang="en-US" sz="2000" b="0" dirty="0">
                        <a:latin typeface="+mn-lt"/>
                      </a:endParaRPr>
                    </a:p>
                  </a:txBody>
                  <a:tcPr>
                    <a:lnT w="12700" cap="flat" cmpd="sng" algn="ctr">
                      <a:solidFill>
                        <a:schemeClr val="tx1"/>
                      </a:solidFill>
                      <a:prstDash val="solid"/>
                      <a:round/>
                      <a:headEnd type="none" w="med" len="med"/>
                      <a:tailEnd type="none" w="med" len="med"/>
                    </a:lnT>
                  </a:tcPr>
                </a:tc>
              </a:tr>
              <a:tr h="370840">
                <a:tc>
                  <a:txBody>
                    <a:bodyPr/>
                    <a:lstStyle/>
                    <a:p>
                      <a:r>
                        <a:rPr lang="en-US" sz="2000" dirty="0" smtClean="0"/>
                        <a:t>5.9% of members participated</a:t>
                      </a:r>
                      <a:endParaRPr lang="en-US" sz="2000" b="0" dirty="0">
                        <a:latin typeface="+mn-lt"/>
                      </a:endParaRPr>
                    </a:p>
                  </a:txBody>
                  <a:tcPr/>
                </a:tc>
                <a:tc>
                  <a:txBody>
                    <a:bodyPr/>
                    <a:lstStyle/>
                    <a:p>
                      <a:r>
                        <a:rPr lang="en-US" sz="2000" dirty="0" smtClean="0"/>
                        <a:t>Reach</a:t>
                      </a:r>
                      <a:endParaRPr lang="en-US" sz="2000" b="0" dirty="0">
                        <a:latin typeface="+mn-lt"/>
                      </a:endParaRPr>
                    </a:p>
                  </a:txBody>
                  <a:tcPr/>
                </a:tc>
                <a:tc>
                  <a:txBody>
                    <a:bodyPr/>
                    <a:lstStyle/>
                    <a:p>
                      <a:pPr algn="ctr"/>
                      <a:r>
                        <a:rPr lang="en-US" sz="2000" dirty="0" smtClean="0"/>
                        <a:t>0.52%</a:t>
                      </a:r>
                      <a:endParaRPr lang="en-US" sz="2000" b="0" dirty="0">
                        <a:latin typeface="+mn-lt"/>
                      </a:endParaRPr>
                    </a:p>
                  </a:txBody>
                  <a:tcPr/>
                </a:tc>
              </a:tr>
              <a:tr h="370840">
                <a:tc>
                  <a:txBody>
                    <a:bodyPr/>
                    <a:lstStyle/>
                    <a:p>
                      <a:r>
                        <a:rPr lang="en-US" sz="2000" dirty="0" smtClean="0"/>
                        <a:t>91.4% program components implemented</a:t>
                      </a:r>
                      <a:endParaRPr lang="en-US" sz="2000" b="0" dirty="0">
                        <a:latin typeface="+mn-lt"/>
                      </a:endParaRPr>
                    </a:p>
                  </a:txBody>
                  <a:tcPr/>
                </a:tc>
                <a:tc>
                  <a:txBody>
                    <a:bodyPr/>
                    <a:lstStyle/>
                    <a:p>
                      <a:r>
                        <a:rPr lang="en-US" sz="2000" dirty="0" smtClean="0"/>
                        <a:t>Implementation</a:t>
                      </a:r>
                      <a:endParaRPr lang="en-US" sz="2000" b="0" dirty="0">
                        <a:latin typeface="+mn-lt"/>
                      </a:endParaRPr>
                    </a:p>
                  </a:txBody>
                  <a:tcPr/>
                </a:tc>
                <a:tc>
                  <a:txBody>
                    <a:bodyPr/>
                    <a:lstStyle/>
                    <a:p>
                      <a:pPr algn="ctr"/>
                      <a:r>
                        <a:rPr lang="en-US" sz="2000" dirty="0" smtClean="0"/>
                        <a:t>0.47%</a:t>
                      </a:r>
                      <a:endParaRPr lang="en-US" sz="2000" b="0" dirty="0">
                        <a:latin typeface="+mn-lt"/>
                      </a:endParaRPr>
                    </a:p>
                  </a:txBody>
                  <a:tcPr/>
                </a:tc>
              </a:tr>
              <a:tr h="370840">
                <a:tc>
                  <a:txBody>
                    <a:bodyPr/>
                    <a:lstStyle/>
                    <a:p>
                      <a:r>
                        <a:rPr lang="en-US" sz="2000" b="1" dirty="0" smtClean="0">
                          <a:solidFill>
                            <a:srgbClr val="C00000"/>
                          </a:solidFill>
                        </a:rPr>
                        <a:t>43.8% of participants showed weight loss</a:t>
                      </a:r>
                      <a:endParaRPr lang="en-US" sz="2000" b="1" dirty="0">
                        <a:solidFill>
                          <a:srgbClr val="C00000"/>
                        </a:solidFill>
                        <a:latin typeface="+mn-lt"/>
                      </a:endParaRPr>
                    </a:p>
                  </a:txBody>
                  <a:tcPr/>
                </a:tc>
                <a:tc>
                  <a:txBody>
                    <a:bodyPr/>
                    <a:lstStyle/>
                    <a:p>
                      <a:r>
                        <a:rPr lang="en-US" sz="2000" b="1" dirty="0" smtClean="0">
                          <a:solidFill>
                            <a:srgbClr val="C00000"/>
                          </a:solidFill>
                        </a:rPr>
                        <a:t>Effectiveness</a:t>
                      </a:r>
                      <a:endParaRPr lang="en-US" sz="2000" b="1" dirty="0">
                        <a:solidFill>
                          <a:srgbClr val="C00000"/>
                        </a:solidFill>
                        <a:latin typeface="+mn-lt"/>
                      </a:endParaRPr>
                    </a:p>
                  </a:txBody>
                  <a:tcPr/>
                </a:tc>
                <a:tc>
                  <a:txBody>
                    <a:bodyPr/>
                    <a:lstStyle/>
                    <a:p>
                      <a:pPr algn="ctr"/>
                      <a:r>
                        <a:rPr lang="en-US" sz="2000" b="1" dirty="0" smtClean="0">
                          <a:solidFill>
                            <a:srgbClr val="C00000"/>
                          </a:solidFill>
                        </a:rPr>
                        <a:t>0.21%</a:t>
                      </a:r>
                      <a:endParaRPr lang="en-US" sz="2000" b="1" dirty="0">
                        <a:solidFill>
                          <a:srgbClr val="C00000"/>
                        </a:solidFill>
                        <a:latin typeface="+mn-lt"/>
                      </a:endParaRPr>
                    </a:p>
                  </a:txBody>
                  <a:tcPr/>
                </a:tc>
              </a:tr>
              <a:tr h="370840">
                <a:tc>
                  <a:txBody>
                    <a:bodyPr/>
                    <a:lstStyle/>
                    <a:p>
                      <a:r>
                        <a:rPr lang="en-US" sz="2000" dirty="0" smtClean="0"/>
                        <a:t>21.2% individuals maintained benefit</a:t>
                      </a:r>
                      <a:r>
                        <a:rPr lang="en-US" sz="2000" baseline="0" dirty="0" smtClean="0"/>
                        <a:t> (individual)</a:t>
                      </a:r>
                      <a:endParaRPr lang="en-US" sz="2000" b="0" dirty="0">
                        <a:latin typeface="+mn-lt"/>
                      </a:endParaRPr>
                    </a:p>
                  </a:txBody>
                  <a:tcPr/>
                </a:tc>
                <a:tc>
                  <a:txBody>
                    <a:bodyPr/>
                    <a:lstStyle/>
                    <a:p>
                      <a:r>
                        <a:rPr lang="en-US" sz="2000" dirty="0" smtClean="0"/>
                        <a:t>Maintenance</a:t>
                      </a:r>
                      <a:endParaRPr lang="en-US" sz="2000" b="0" dirty="0">
                        <a:latin typeface="+mn-lt"/>
                      </a:endParaRPr>
                    </a:p>
                  </a:txBody>
                  <a:tcPr/>
                </a:tc>
                <a:tc>
                  <a:txBody>
                    <a:bodyPr/>
                    <a:lstStyle/>
                    <a:p>
                      <a:pPr algn="ctr"/>
                      <a:r>
                        <a:rPr lang="en-US" sz="2000" dirty="0" smtClean="0"/>
                        <a:t>0.04%</a:t>
                      </a:r>
                      <a:endParaRPr lang="en-US" sz="2000" b="0" dirty="0">
                        <a:latin typeface="+mn-lt"/>
                      </a:endParaRPr>
                    </a:p>
                  </a:txBody>
                  <a:tcPr/>
                </a:tc>
              </a:tr>
            </a:tbl>
          </a:graphicData>
        </a:graphic>
      </p:graphicFrame>
      <p:sp>
        <p:nvSpPr>
          <p:cNvPr id="22" name="Text Placeholder 21"/>
          <p:cNvSpPr>
            <a:spLocks noGrp="1"/>
          </p:cNvSpPr>
          <p:nvPr>
            <p:ph type="body" sz="quarter" idx="10"/>
          </p:nvPr>
        </p:nvSpPr>
        <p:spPr>
          <a:xfrm>
            <a:off x="0" y="5943600"/>
            <a:ext cx="8991600" cy="609600"/>
          </a:xfrm>
        </p:spPr>
        <p:txBody>
          <a:bodyPr/>
          <a:lstStyle/>
          <a:p>
            <a:pPr marL="0" indent="0"/>
            <a:r>
              <a:rPr lang="en-US" baseline="30000" dirty="0" smtClean="0">
                <a:latin typeface="Calibri" pitchFamily="34" charset="0"/>
              </a:rPr>
              <a:t>1</a:t>
            </a:r>
            <a:r>
              <a:rPr lang="en-US" dirty="0" smtClean="0">
                <a:latin typeface="Calibri" pitchFamily="34" charset="0"/>
              </a:rPr>
              <a:t>Abildso CG, </a:t>
            </a:r>
            <a:r>
              <a:rPr lang="en-US" dirty="0" err="1" smtClean="0">
                <a:latin typeface="Calibri" pitchFamily="34" charset="0"/>
              </a:rPr>
              <a:t>Zizzi</a:t>
            </a:r>
            <a:r>
              <a:rPr lang="en-US" dirty="0" smtClean="0">
                <a:latin typeface="Calibri" pitchFamily="34" charset="0"/>
              </a:rPr>
              <a:t> SJ, </a:t>
            </a:r>
            <a:r>
              <a:rPr lang="en-US" dirty="0" err="1" smtClean="0">
                <a:latin typeface="Calibri" pitchFamily="34" charset="0"/>
              </a:rPr>
              <a:t>Reger</a:t>
            </a:r>
            <a:r>
              <a:rPr lang="en-US" dirty="0" smtClean="0">
                <a:latin typeface="Calibri" pitchFamily="34" charset="0"/>
              </a:rPr>
              <a:t>-Nash B.  Evaluating an Insurance-Sponsored Weight Management Program With the RE-AIM Model, West Virginia, 2004-2008. Preventing Chronic Disease Public Health Research, Practice, and Policy. 2010. 7(3).</a:t>
            </a:r>
          </a:p>
          <a:p>
            <a:endParaRPr lang="en-US" dirty="0"/>
          </a:p>
        </p:txBody>
      </p:sp>
      <p:grpSp>
        <p:nvGrpSpPr>
          <p:cNvPr id="2" name="Group 30"/>
          <p:cNvGrpSpPr/>
          <p:nvPr/>
        </p:nvGrpSpPr>
        <p:grpSpPr>
          <a:xfrm>
            <a:off x="7080250" y="2520950"/>
            <a:ext cx="2216150" cy="831850"/>
            <a:chOff x="7080250" y="2336800"/>
            <a:chExt cx="2216150" cy="831850"/>
          </a:xfrm>
        </p:grpSpPr>
        <p:pic>
          <p:nvPicPr>
            <p:cNvPr id="32776" name="Picture 2" descr="C:\Documents and Settings\purcellp\Local Settings\Temporary Internet Files\Content.IE5\IF2Y7UYJ\MC900431629[1].png"/>
            <p:cNvPicPr>
              <a:picLocks noChangeAspect="1" noChangeArrowheads="1"/>
            </p:cNvPicPr>
            <p:nvPr/>
          </p:nvPicPr>
          <p:blipFill>
            <a:blip r:embed="rId3" cstate="print"/>
            <a:srcRect/>
            <a:stretch>
              <a:fillRect/>
            </a:stretch>
          </p:blipFill>
          <p:spPr bwMode="auto">
            <a:xfrm>
              <a:off x="7923212" y="2336800"/>
              <a:ext cx="831850" cy="831850"/>
            </a:xfrm>
            <a:prstGeom prst="rect">
              <a:avLst/>
            </a:prstGeom>
            <a:noFill/>
            <a:ln w="9525">
              <a:noFill/>
              <a:miter lim="800000"/>
              <a:headEnd/>
              <a:tailEnd/>
            </a:ln>
          </p:spPr>
        </p:pic>
        <p:sp>
          <p:nvSpPr>
            <p:cNvPr id="32777" name="TextBox 12"/>
            <p:cNvSpPr txBox="1">
              <a:spLocks noChangeArrowheads="1"/>
            </p:cNvSpPr>
            <p:nvPr/>
          </p:nvSpPr>
          <p:spPr bwMode="auto">
            <a:xfrm>
              <a:off x="7847012" y="2365375"/>
              <a:ext cx="1449388" cy="460375"/>
            </a:xfrm>
            <a:prstGeom prst="rect">
              <a:avLst/>
            </a:prstGeom>
            <a:noFill/>
            <a:ln w="9525">
              <a:noFill/>
              <a:miter lim="800000"/>
              <a:headEnd/>
              <a:tailEnd/>
            </a:ln>
          </p:spPr>
          <p:txBody>
            <a:bodyPr>
              <a:spAutoFit/>
            </a:bodyPr>
            <a:lstStyle/>
            <a:p>
              <a:r>
                <a:rPr lang="en-US" sz="1200" b="1" dirty="0">
                  <a:solidFill>
                    <a:srgbClr val="C00000"/>
                  </a:solidFill>
                  <a:latin typeface="Calibri" pitchFamily="34" charset="0"/>
                </a:rPr>
                <a:t>Are they </a:t>
              </a:r>
              <a:br>
                <a:rPr lang="en-US" sz="1200" b="1" dirty="0">
                  <a:solidFill>
                    <a:srgbClr val="C00000"/>
                  </a:solidFill>
                  <a:latin typeface="Calibri" pitchFamily="34" charset="0"/>
                </a:rPr>
              </a:br>
              <a:r>
                <a:rPr lang="en-US" sz="1200" b="1" dirty="0">
                  <a:solidFill>
                    <a:srgbClr val="C00000"/>
                  </a:solidFill>
                  <a:latin typeface="Calibri" pitchFamily="34" charset="0"/>
                </a:rPr>
                <a:t>representative?</a:t>
              </a:r>
            </a:p>
          </p:txBody>
        </p:sp>
        <p:cxnSp>
          <p:nvCxnSpPr>
            <p:cNvPr id="32778" name="Straight Arrow Connector 13"/>
            <p:cNvCxnSpPr>
              <a:cxnSpLocks noChangeShapeType="1"/>
            </p:cNvCxnSpPr>
            <p:nvPr/>
          </p:nvCxnSpPr>
          <p:spPr bwMode="auto">
            <a:xfrm flipV="1">
              <a:off x="7158037" y="2628900"/>
              <a:ext cx="723900" cy="350837"/>
            </a:xfrm>
            <a:prstGeom prst="straightConnector1">
              <a:avLst/>
            </a:prstGeom>
            <a:noFill/>
            <a:ln w="19050" algn="ctr">
              <a:solidFill>
                <a:srgbClr val="C00000"/>
              </a:solidFill>
              <a:round/>
              <a:headEnd/>
              <a:tailEnd type="arrow" w="med" len="med"/>
            </a:ln>
          </p:spPr>
        </p:cxnSp>
        <p:cxnSp>
          <p:nvCxnSpPr>
            <p:cNvPr id="32779" name="Straight Arrow Connector 14"/>
            <p:cNvCxnSpPr>
              <a:cxnSpLocks noChangeShapeType="1"/>
            </p:cNvCxnSpPr>
            <p:nvPr/>
          </p:nvCxnSpPr>
          <p:spPr bwMode="auto">
            <a:xfrm>
              <a:off x="7080250" y="2422525"/>
              <a:ext cx="801687" cy="115887"/>
            </a:xfrm>
            <a:prstGeom prst="straightConnector1">
              <a:avLst/>
            </a:prstGeom>
            <a:noFill/>
            <a:ln w="19050" algn="ctr">
              <a:solidFill>
                <a:srgbClr val="C00000"/>
              </a:solidFill>
              <a:round/>
              <a:headEnd/>
              <a:tailEnd type="arrow" w="med" len="med"/>
            </a:ln>
          </p:spPr>
        </p:cxnSp>
      </p:grpSp>
      <p:sp>
        <p:nvSpPr>
          <p:cNvPr id="32781"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63FA01A7-A534-48D2-ADC3-56EF254A5E2B}" type="slidenum">
              <a:rPr lang="en-US" sz="1600">
                <a:latin typeface="Calibri" pitchFamily="34" charset="0"/>
              </a:rPr>
              <a:pPr/>
              <a:t>11</a:t>
            </a:fld>
            <a:endParaRPr lang="en-US" sz="1600">
              <a:latin typeface="Calibri" pitchFamily="34" charset="0"/>
            </a:endParaRPr>
          </a:p>
        </p:txBody>
      </p:sp>
      <p:sp>
        <p:nvSpPr>
          <p:cNvPr id="23" name="TextBox 22"/>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24" name="TextBox 23"/>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25" name="TextBox 24"/>
          <p:cNvSpPr txBox="1"/>
          <p:nvPr/>
        </p:nvSpPr>
        <p:spPr>
          <a:xfrm>
            <a:off x="1676400" y="101600"/>
            <a:ext cx="1803400" cy="307975"/>
          </a:xfrm>
          <a:prstGeom prst="rect">
            <a:avLst/>
          </a:prstGeom>
          <a:solidFill>
            <a:srgbClr val="C0504D"/>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D&amp;I: What we know</a:t>
            </a:r>
          </a:p>
        </p:txBody>
      </p:sp>
      <p:sp>
        <p:nvSpPr>
          <p:cNvPr id="26" name="TextBox 25"/>
          <p:cNvSpPr txBox="1"/>
          <p:nvPr/>
        </p:nvSpPr>
        <p:spPr>
          <a:xfrm>
            <a:off x="3429000" y="101600"/>
            <a:ext cx="106045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EIT</a:t>
            </a:r>
            <a:endParaRPr lang="en-US" sz="1400" dirty="0">
              <a:solidFill>
                <a:schemeClr val="bg1">
                  <a:lumMod val="50000"/>
                </a:schemeClr>
              </a:solidFill>
              <a:latin typeface="+mn-lt"/>
            </a:endParaRPr>
          </a:p>
        </p:txBody>
      </p:sp>
      <p:sp>
        <p:nvSpPr>
          <p:cNvPr id="27" name="TextBox 26"/>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8" name="TextBox 27"/>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53" name="Object 5"/>
          <p:cNvGraphicFramePr>
            <a:graphicFrameLocks noChangeAspect="1"/>
          </p:cNvGraphicFramePr>
          <p:nvPr/>
        </p:nvGraphicFramePr>
        <p:xfrm>
          <a:off x="152400" y="701675"/>
          <a:ext cx="9097963" cy="5988050"/>
        </p:xfrm>
        <a:graphic>
          <a:graphicData uri="http://schemas.openxmlformats.org/presentationml/2006/ole">
            <p:oleObj spid="_x0000_s77826" name="Document" r:id="rId3" imgW="9337003" imgH="6150128" progId="Word.Document.8">
              <p:embed/>
            </p:oleObj>
          </a:graphicData>
        </a:graphic>
      </p:graphicFrame>
      <p:sp>
        <p:nvSpPr>
          <p:cNvPr id="3" name="Slide Number Placeholder 3"/>
          <p:cNvSpPr txBox="1">
            <a:spLocks/>
          </p:cNvSpPr>
          <p:nvPr/>
        </p:nvSpPr>
        <p:spPr>
          <a:xfrm>
            <a:off x="4343400" y="6492875"/>
            <a:ext cx="457200" cy="36512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A973AE-A547-4B5D-8EBA-85A7EC0236E7}" type="slidenum">
              <a:rPr kumimoji="0" lang="en-US" sz="16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0" name="TextBox 9"/>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1" name="TextBox 10"/>
          <p:cNvSpPr txBox="1"/>
          <p:nvPr/>
        </p:nvSpPr>
        <p:spPr>
          <a:xfrm>
            <a:off x="1676400" y="101600"/>
            <a:ext cx="1803400" cy="307975"/>
          </a:xfrm>
          <a:prstGeom prst="rect">
            <a:avLst/>
          </a:prstGeom>
          <a:solidFill>
            <a:srgbClr val="C0504D"/>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D&amp;I: What we know</a:t>
            </a:r>
          </a:p>
        </p:txBody>
      </p:sp>
      <p:sp>
        <p:nvSpPr>
          <p:cNvPr id="12" name="TextBox 11"/>
          <p:cNvSpPr txBox="1"/>
          <p:nvPr/>
        </p:nvSpPr>
        <p:spPr>
          <a:xfrm>
            <a:off x="3429000" y="101600"/>
            <a:ext cx="106045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EIT</a:t>
            </a:r>
            <a:endParaRPr lang="en-US" sz="1400" dirty="0">
              <a:solidFill>
                <a:schemeClr val="bg1">
                  <a:lumMod val="50000"/>
                </a:schemeClr>
              </a:solidFill>
              <a:latin typeface="+mn-lt"/>
            </a:endParaRPr>
          </a:p>
        </p:txBody>
      </p:sp>
      <p:sp>
        <p:nvSpPr>
          <p:cNvPr id="13" name="TextBox 12"/>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14" name="TextBox 13"/>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9" name="Picture 3" descr="\\FAHCFiler\m219873$\MyDocuments\My Pictures\NIH pipeline.jpg"/>
          <p:cNvPicPr>
            <a:picLocks noChangeAspect="1" noChangeArrowheads="1"/>
          </p:cNvPicPr>
          <p:nvPr/>
        </p:nvPicPr>
        <p:blipFill>
          <a:blip r:embed="rId2" cstate="print"/>
          <a:srcRect b="14523"/>
          <a:stretch>
            <a:fillRect/>
          </a:stretch>
        </p:blipFill>
        <p:spPr bwMode="auto">
          <a:xfrm>
            <a:off x="304800" y="383233"/>
            <a:ext cx="8534399" cy="4036367"/>
          </a:xfrm>
          <a:prstGeom prst="rect">
            <a:avLst/>
          </a:prstGeom>
          <a:noFill/>
          <a:ln w="9525">
            <a:noFill/>
            <a:miter lim="800000"/>
            <a:headEnd/>
            <a:tailEnd/>
          </a:ln>
        </p:spPr>
      </p:pic>
      <p:pic>
        <p:nvPicPr>
          <p:cNvPr id="4098" name="Picture 2" descr="\\FAHCFiler\m219873$\MyDocuments\My Pictures\russia_pipeline_permafrost__1.jpg"/>
          <p:cNvPicPr>
            <a:picLocks noChangeAspect="1" noChangeArrowheads="1"/>
          </p:cNvPicPr>
          <p:nvPr/>
        </p:nvPicPr>
        <p:blipFill>
          <a:blip r:embed="rId3" cstate="print"/>
          <a:srcRect/>
          <a:stretch>
            <a:fillRect/>
          </a:stretch>
        </p:blipFill>
        <p:spPr bwMode="auto">
          <a:xfrm>
            <a:off x="3200400" y="4137339"/>
            <a:ext cx="3276600" cy="2492061"/>
          </a:xfrm>
          <a:prstGeom prst="rect">
            <a:avLst/>
          </a:prstGeom>
          <a:noFill/>
          <a:ln w="9525">
            <a:noFill/>
            <a:miter lim="800000"/>
            <a:headEnd/>
            <a:tailEnd/>
          </a:ln>
          <a:effectLst>
            <a:outerShdw blurRad="50800" dist="38100" dir="2700000">
              <a:srgbClr val="000000">
                <a:alpha val="43000"/>
              </a:srgbClr>
            </a:outerShdw>
          </a:effectLst>
        </p:spPr>
      </p:pic>
      <p:sp>
        <p:nvSpPr>
          <p:cNvPr id="4" name="TextBox 3"/>
          <p:cNvSpPr txBox="1"/>
          <p:nvPr/>
        </p:nvSpPr>
        <p:spPr>
          <a:xfrm>
            <a:off x="0" y="6019800"/>
            <a:ext cx="2743200" cy="584776"/>
          </a:xfrm>
          <a:prstGeom prst="rect">
            <a:avLst/>
          </a:prstGeom>
          <a:noFill/>
        </p:spPr>
        <p:txBody>
          <a:bodyPr wrap="square" rtlCol="0">
            <a:spAutoFit/>
          </a:bodyPr>
          <a:lstStyle/>
          <a:p>
            <a:r>
              <a:rPr lang="en-US" sz="1600" dirty="0" smtClean="0">
                <a:latin typeface="+mn-lt"/>
              </a:rPr>
              <a:t>Green, LW et al.  2009.  Annual Rev. Public Health. 30: 151-174</a:t>
            </a:r>
            <a:endParaRPr lang="en-US" sz="1600" dirty="0">
              <a:latin typeface="+mn-lt"/>
            </a:endParaRPr>
          </a:p>
        </p:txBody>
      </p:sp>
      <p:sp>
        <p:nvSpPr>
          <p:cNvPr id="5" name="Slide Number Placeholder 3"/>
          <p:cNvSpPr txBox="1">
            <a:spLocks/>
          </p:cNvSpPr>
          <p:nvPr/>
        </p:nvSpPr>
        <p:spPr bwMode="auto">
          <a:xfrm>
            <a:off x="4343400" y="6515488"/>
            <a:ext cx="457200" cy="365125"/>
          </a:xfrm>
          <a:prstGeom prst="rect">
            <a:avLst/>
          </a:prstGeom>
          <a:noFill/>
          <a:ln w="9525">
            <a:noFill/>
            <a:miter lim="800000"/>
            <a:headEnd/>
            <a:tailEnd/>
          </a:ln>
        </p:spPr>
        <p:txBody>
          <a:bodyPr/>
          <a:lstStyle/>
          <a:p>
            <a:fld id="{163F8340-1C08-44C4-9F54-5F74E43FB69E}" type="slidenum">
              <a:rPr lang="en-US" sz="1600">
                <a:latin typeface="Calibri" pitchFamily="34" charset="0"/>
              </a:rPr>
              <a:pPr/>
              <a:t>13</a:t>
            </a:fld>
            <a:endParaRPr lang="en-US" sz="1600" dirty="0">
              <a:latin typeface="Calibri" pitchFamily="34" charset="0"/>
            </a:endParaRPr>
          </a:p>
        </p:txBody>
      </p:sp>
      <p:sp>
        <p:nvSpPr>
          <p:cNvPr id="6" name="Title 5"/>
          <p:cNvSpPr>
            <a:spLocks noGrp="1"/>
          </p:cNvSpPr>
          <p:nvPr>
            <p:ph type="title"/>
          </p:nvPr>
        </p:nvSpPr>
        <p:spPr>
          <a:xfrm>
            <a:off x="457200" y="-304800"/>
            <a:ext cx="8229600" cy="1143000"/>
          </a:xfrm>
        </p:spPr>
        <p:txBody>
          <a:bodyPr/>
          <a:lstStyle/>
          <a:p>
            <a:r>
              <a:rPr lang="en-US" dirty="0" smtClean="0">
                <a:solidFill>
                  <a:srgbClr val="B84542"/>
                </a:solidFill>
              </a:rPr>
              <a:t>Research to Practice Pipeline</a:t>
            </a:r>
            <a:endParaRPr lang="en-US" dirty="0">
              <a:solidFill>
                <a:srgbClr val="B84542"/>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163F8340-1C08-44C4-9F54-5F74E43FB69E}" type="slidenum">
              <a:rPr lang="en-US" sz="1600">
                <a:latin typeface="Calibri" pitchFamily="34" charset="0"/>
              </a:rPr>
              <a:pPr/>
              <a:t>14</a:t>
            </a:fld>
            <a:endParaRPr lang="en-US" sz="1600" dirty="0">
              <a:latin typeface="Calibri" pitchFamily="34" charset="0"/>
            </a:endParaRPr>
          </a:p>
        </p:txBody>
      </p:sp>
      <p:sp>
        <p:nvSpPr>
          <p:cNvPr id="34823" name="Right Brace 24"/>
          <p:cNvSpPr>
            <a:spLocks/>
          </p:cNvSpPr>
          <p:nvPr/>
        </p:nvSpPr>
        <p:spPr bwMode="auto">
          <a:xfrm rot="5400000">
            <a:off x="4381500" y="723900"/>
            <a:ext cx="304800" cy="7848600"/>
          </a:xfrm>
          <a:prstGeom prst="rightBrace">
            <a:avLst>
              <a:gd name="adj1" fmla="val 8345"/>
              <a:gd name="adj2" fmla="val 50000"/>
            </a:avLst>
          </a:prstGeom>
          <a:noFill/>
          <a:ln w="28575" algn="ctr">
            <a:solidFill>
              <a:srgbClr val="B84542"/>
            </a:solidFill>
            <a:round/>
            <a:headEnd/>
            <a:tailEnd/>
          </a:ln>
        </p:spPr>
        <p:txBody>
          <a:bodyPr/>
          <a:lstStyle/>
          <a:p>
            <a:pPr eaLnBrk="0" hangingPunct="0"/>
            <a:endParaRPr lang="en-US" sz="2400">
              <a:latin typeface="Times"/>
            </a:endParaRPr>
          </a:p>
        </p:txBody>
      </p:sp>
      <p:graphicFrame>
        <p:nvGraphicFramePr>
          <p:cNvPr id="26" name="Table 25"/>
          <p:cNvGraphicFramePr>
            <a:graphicFrameLocks noGrp="1"/>
          </p:cNvGraphicFramePr>
          <p:nvPr/>
        </p:nvGraphicFramePr>
        <p:xfrm>
          <a:off x="2057400" y="4800600"/>
          <a:ext cx="5394325" cy="1463040"/>
        </p:xfrm>
        <a:graphic>
          <a:graphicData uri="http://schemas.openxmlformats.org/drawingml/2006/table">
            <a:tbl>
              <a:tblPr/>
              <a:tblGrid>
                <a:gridCol w="2819400"/>
                <a:gridCol w="2574925"/>
              </a:tblGrid>
              <a:tr h="3556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Calibri" pitchFamily="34" charset="0"/>
                        </a:rPr>
                        <a:t>Multi-Level Context</a:t>
                      </a:r>
                    </a:p>
                  </a:txBody>
                  <a:tcPr horzOverflow="overflow">
                    <a:lnL>
                      <a:noFill/>
                    </a:lnL>
                    <a:lnR>
                      <a:noFill/>
                    </a:lnR>
                    <a:lnT>
                      <a:noFill/>
                    </a:lnT>
                    <a:lnB>
                      <a:noFill/>
                    </a:lnB>
                    <a:lnTlToBr>
                      <a:noFill/>
                    </a:lnTlToBr>
                    <a:lnBlToTr>
                      <a:noFill/>
                    </a:lnBlToTr>
                    <a:noFill/>
                  </a:tcPr>
                </a:tc>
                <a:tc hMerge="1">
                  <a:txBody>
                    <a:bodyPr/>
                    <a:lstStyle/>
                    <a:p>
                      <a:endParaRPr lang="en-US"/>
                    </a:p>
                  </a:txBody>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Intrapersonal/Biological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Policy</a:t>
                      </a:r>
                    </a:p>
                  </a:txBody>
                  <a:tcPr horzOverflow="overflow">
                    <a:lnL>
                      <a:noFill/>
                    </a:lnL>
                    <a:lnR>
                      <a:noFill/>
                    </a:lnR>
                    <a:lnT>
                      <a:noFill/>
                    </a:lnT>
                    <a:lnB>
                      <a:noFill/>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Interpersonal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Community/Economic</a:t>
                      </a:r>
                    </a:p>
                  </a:txBody>
                  <a:tcPr horzOverflow="overflow">
                    <a:lnL>
                      <a:noFill/>
                    </a:lnL>
                    <a:lnR>
                      <a:noFill/>
                    </a:lnR>
                    <a:lnT>
                      <a:noFill/>
                    </a:lnT>
                    <a:lnB>
                      <a:noFill/>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Organizational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11000"/>
                        <a:buFont typeface="Arial"/>
                        <a:buChar char="•"/>
                        <a:tabLst/>
                      </a:pPr>
                      <a:r>
                        <a:rPr kumimoji="0" lang="en-US" sz="1800" b="0" i="0" u="none" strike="noStrike" cap="none" normalizeH="0" baseline="0" dirty="0" smtClean="0">
                          <a:ln>
                            <a:noFill/>
                          </a:ln>
                          <a:solidFill>
                            <a:schemeClr val="tx1"/>
                          </a:solidFill>
                          <a:effectLst/>
                          <a:latin typeface="Calibri" pitchFamily="34" charset="0"/>
                        </a:rPr>
                        <a:t>   Social/Environment</a:t>
                      </a:r>
                    </a:p>
                  </a:txBody>
                  <a:tcPr horzOverflow="overflow">
                    <a:lnL>
                      <a:noFill/>
                    </a:lnL>
                    <a:lnR>
                      <a:noFill/>
                    </a:lnR>
                    <a:lnT>
                      <a:noFill/>
                    </a:lnT>
                    <a:lnB>
                      <a:noFill/>
                    </a:lnB>
                    <a:lnTlToBr>
                      <a:noFill/>
                    </a:lnTlToBr>
                    <a:lnBlToTr>
                      <a:noFill/>
                    </a:lnBlToTr>
                    <a:noFill/>
                  </a:tcPr>
                </a:tc>
              </a:tr>
            </a:tbl>
          </a:graphicData>
        </a:graphic>
      </p:graphicFrame>
      <p:sp>
        <p:nvSpPr>
          <p:cNvPr id="11" name="TextBox 10"/>
          <p:cNvSpPr txBox="1"/>
          <p:nvPr/>
        </p:nvSpPr>
        <p:spPr>
          <a:xfrm>
            <a:off x="3048000" y="762000"/>
            <a:ext cx="32766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fontAlgn="auto">
              <a:spcBef>
                <a:spcPts val="0"/>
              </a:spcBef>
              <a:spcAft>
                <a:spcPts val="0"/>
              </a:spcAft>
              <a:defRPr/>
            </a:pPr>
            <a:r>
              <a:rPr lang="en-US" b="1" dirty="0">
                <a:latin typeface="+mn-lt"/>
              </a:rPr>
              <a:t>Intervention Program/Policy</a:t>
            </a:r>
            <a:br>
              <a:rPr lang="en-US" b="1" dirty="0">
                <a:latin typeface="+mn-lt"/>
              </a:rPr>
            </a:br>
            <a:r>
              <a:rPr lang="en-US" sz="1400" b="1" i="1" dirty="0">
                <a:latin typeface="+mn-lt"/>
              </a:rPr>
              <a:t>(Prevention or Treatment)</a:t>
            </a:r>
          </a:p>
          <a:p>
            <a:pPr algn="ctr" fontAlgn="auto">
              <a:spcBef>
                <a:spcPts val="0"/>
              </a:spcBef>
              <a:spcAft>
                <a:spcPts val="0"/>
              </a:spcAft>
              <a:defRPr/>
            </a:pPr>
            <a:r>
              <a:rPr lang="en-US" sz="1400" dirty="0">
                <a:latin typeface="+mn-lt"/>
              </a:rPr>
              <a:t>(e.g. design; key components; principles; external validity) </a:t>
            </a:r>
          </a:p>
        </p:txBody>
      </p:sp>
      <p:sp>
        <p:nvSpPr>
          <p:cNvPr id="12" name="Oval 11"/>
          <p:cNvSpPr/>
          <p:nvPr/>
        </p:nvSpPr>
        <p:spPr bwMode="auto">
          <a:xfrm>
            <a:off x="3810000" y="2590800"/>
            <a:ext cx="1524000" cy="457200"/>
          </a:xfrm>
          <a:prstGeom prst="ellipse">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a:lstStyle/>
          <a:p>
            <a:pPr algn="ctr" eaLnBrk="0" hangingPunct="0">
              <a:defRPr/>
            </a:pPr>
            <a:r>
              <a:rPr lang="en-US" sz="1600" dirty="0">
                <a:latin typeface="+mn-lt"/>
              </a:rPr>
              <a:t>Evidence</a:t>
            </a:r>
          </a:p>
        </p:txBody>
      </p:sp>
      <p:sp>
        <p:nvSpPr>
          <p:cNvPr id="15" name="Oval 14"/>
          <p:cNvSpPr/>
          <p:nvPr/>
        </p:nvSpPr>
        <p:spPr bwMode="auto">
          <a:xfrm>
            <a:off x="3657600" y="2971800"/>
            <a:ext cx="1905000" cy="457200"/>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a:lstStyle/>
          <a:p>
            <a:pPr algn="ctr" eaLnBrk="0" hangingPunct="0">
              <a:defRPr/>
            </a:pPr>
            <a:r>
              <a:rPr lang="en-US" sz="1600" dirty="0">
                <a:latin typeface="+mn-lt"/>
              </a:rPr>
              <a:t>Stakeholders</a:t>
            </a:r>
          </a:p>
        </p:txBody>
      </p:sp>
      <p:sp>
        <p:nvSpPr>
          <p:cNvPr id="13" name="TextBox 12"/>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4" name="TextBox 13"/>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6" name="TextBox 15"/>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7" name="TextBox 16"/>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18" name="TextBox 17"/>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0" name="TextBox 19"/>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Up-Down Arrow 26"/>
          <p:cNvSpPr/>
          <p:nvPr/>
        </p:nvSpPr>
        <p:spPr>
          <a:xfrm rot="19332619">
            <a:off x="5530850" y="1800225"/>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TextBox 27"/>
          <p:cNvSpPr txBox="1"/>
          <p:nvPr/>
        </p:nvSpPr>
        <p:spPr>
          <a:xfrm>
            <a:off x="5334000" y="3530600"/>
            <a:ext cx="30480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fontAlgn="auto">
              <a:spcBef>
                <a:spcPts val="0"/>
              </a:spcBef>
              <a:spcAft>
                <a:spcPts val="0"/>
              </a:spcAft>
              <a:defRPr/>
            </a:pPr>
            <a:r>
              <a:rPr lang="en-US" b="1" dirty="0">
                <a:latin typeface="+mn-lt"/>
              </a:rPr>
              <a:t>Practical Measures</a:t>
            </a:r>
            <a:endParaRPr lang="en-US" dirty="0">
              <a:latin typeface="+mn-lt"/>
            </a:endParaRPr>
          </a:p>
          <a:p>
            <a:pPr algn="ctr" fontAlgn="auto">
              <a:spcBef>
                <a:spcPts val="0"/>
              </a:spcBef>
              <a:spcAft>
                <a:spcPts val="0"/>
              </a:spcAft>
              <a:defRPr/>
            </a:pPr>
            <a:r>
              <a:rPr lang="en-US" sz="1400" dirty="0">
                <a:latin typeface="+mn-lt"/>
              </a:rPr>
              <a:t>(e.g. actionable &amp; longitudinal measures)</a:t>
            </a:r>
          </a:p>
          <a:p>
            <a:pPr algn="ctr" fontAlgn="auto">
              <a:spcBef>
                <a:spcPts val="0"/>
              </a:spcBef>
              <a:spcAft>
                <a:spcPts val="0"/>
              </a:spcAft>
              <a:defRPr/>
            </a:pPr>
            <a:endParaRPr lang="en-US" sz="1400" dirty="0">
              <a:latin typeface="+mn-lt"/>
            </a:endParaRPr>
          </a:p>
        </p:txBody>
      </p:sp>
      <p:sp>
        <p:nvSpPr>
          <p:cNvPr id="29" name="TextBox 28"/>
          <p:cNvSpPr txBox="1"/>
          <p:nvPr/>
        </p:nvSpPr>
        <p:spPr>
          <a:xfrm>
            <a:off x="3124200" y="762000"/>
            <a:ext cx="32766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fontAlgn="auto">
              <a:spcBef>
                <a:spcPts val="0"/>
              </a:spcBef>
              <a:spcAft>
                <a:spcPts val="0"/>
              </a:spcAft>
              <a:defRPr/>
            </a:pPr>
            <a:r>
              <a:rPr lang="en-US" b="1" dirty="0">
                <a:latin typeface="+mn-lt"/>
              </a:rPr>
              <a:t>Intervention Program/Policy</a:t>
            </a:r>
            <a:br>
              <a:rPr lang="en-US" b="1" dirty="0">
                <a:latin typeface="+mn-lt"/>
              </a:rPr>
            </a:br>
            <a:r>
              <a:rPr lang="en-US" sz="1400" b="1" i="1" dirty="0">
                <a:latin typeface="+mn-lt"/>
              </a:rPr>
              <a:t>(Prevention or Treatment)</a:t>
            </a:r>
          </a:p>
          <a:p>
            <a:pPr algn="ctr" fontAlgn="auto">
              <a:spcBef>
                <a:spcPts val="0"/>
              </a:spcBef>
              <a:spcAft>
                <a:spcPts val="0"/>
              </a:spcAft>
              <a:defRPr/>
            </a:pPr>
            <a:r>
              <a:rPr lang="en-US" sz="1400" dirty="0">
                <a:latin typeface="+mn-lt"/>
              </a:rPr>
              <a:t>(e.g. design; key components; principles; external validity) </a:t>
            </a:r>
          </a:p>
        </p:txBody>
      </p:sp>
      <p:sp>
        <p:nvSpPr>
          <p:cNvPr id="36869"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9210AD52-2DED-4791-A832-2F5E65751D6F}" type="slidenum">
              <a:rPr lang="en-US" sz="1600">
                <a:latin typeface="Calibri" pitchFamily="34" charset="0"/>
              </a:rPr>
              <a:pPr/>
              <a:t>15</a:t>
            </a:fld>
            <a:endParaRPr lang="en-US" sz="1600">
              <a:latin typeface="Calibri" pitchFamily="34" charset="0"/>
            </a:endParaRPr>
          </a:p>
        </p:txBody>
      </p:sp>
      <p:sp>
        <p:nvSpPr>
          <p:cNvPr id="36874" name="Right Brace 20"/>
          <p:cNvSpPr>
            <a:spLocks/>
          </p:cNvSpPr>
          <p:nvPr/>
        </p:nvSpPr>
        <p:spPr bwMode="auto">
          <a:xfrm rot="5400000">
            <a:off x="4381500" y="800100"/>
            <a:ext cx="304800" cy="7848600"/>
          </a:xfrm>
          <a:prstGeom prst="rightBrace">
            <a:avLst>
              <a:gd name="adj1" fmla="val 8345"/>
              <a:gd name="adj2" fmla="val 50000"/>
            </a:avLst>
          </a:prstGeom>
          <a:noFill/>
          <a:ln w="28575" algn="ctr">
            <a:solidFill>
              <a:srgbClr val="B84542"/>
            </a:solidFill>
            <a:round/>
            <a:headEnd/>
            <a:tailEnd/>
          </a:ln>
        </p:spPr>
        <p:txBody>
          <a:bodyPr/>
          <a:lstStyle/>
          <a:p>
            <a:pPr eaLnBrk="0" hangingPunct="0"/>
            <a:endParaRPr lang="en-US" sz="2400">
              <a:latin typeface="Times"/>
            </a:endParaRPr>
          </a:p>
        </p:txBody>
      </p:sp>
      <p:graphicFrame>
        <p:nvGraphicFramePr>
          <p:cNvPr id="22" name="Table 21"/>
          <p:cNvGraphicFramePr>
            <a:graphicFrameLocks noGrp="1"/>
          </p:cNvGraphicFramePr>
          <p:nvPr/>
        </p:nvGraphicFramePr>
        <p:xfrm>
          <a:off x="2057400" y="4876800"/>
          <a:ext cx="5394325" cy="1463040"/>
        </p:xfrm>
        <a:graphic>
          <a:graphicData uri="http://schemas.openxmlformats.org/drawingml/2006/table">
            <a:tbl>
              <a:tblPr/>
              <a:tblGrid>
                <a:gridCol w="2819400"/>
                <a:gridCol w="2574925"/>
              </a:tblGrid>
              <a:tr h="3556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Calibri" pitchFamily="34" charset="0"/>
                        </a:rPr>
                        <a:t>Multi-Level Context</a:t>
                      </a:r>
                    </a:p>
                  </a:txBody>
                  <a:tcPr horzOverflow="overflow">
                    <a:lnL>
                      <a:noFill/>
                    </a:lnL>
                    <a:lnR>
                      <a:noFill/>
                    </a:lnR>
                    <a:lnT>
                      <a:noFill/>
                    </a:lnT>
                    <a:lnB>
                      <a:noFill/>
                    </a:lnB>
                    <a:lnTlToBr>
                      <a:noFill/>
                    </a:lnTlToBr>
                    <a:lnBlToTr>
                      <a:noFill/>
                    </a:lnBlToTr>
                    <a:noFill/>
                  </a:tcPr>
                </a:tc>
                <a:tc hMerge="1">
                  <a:txBody>
                    <a:bodyPr/>
                    <a:lstStyle/>
                    <a:p>
                      <a:endParaRPr lang="en-US"/>
                    </a:p>
                  </a:txBody>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Intrapersonal/Biological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Policy</a:t>
                      </a:r>
                    </a:p>
                  </a:txBody>
                  <a:tcPr horzOverflow="overflow">
                    <a:lnL>
                      <a:noFill/>
                    </a:lnL>
                    <a:lnR>
                      <a:noFill/>
                    </a:lnR>
                    <a:lnT>
                      <a:noFill/>
                    </a:lnT>
                    <a:lnB>
                      <a:noFill/>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Interpersonal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Calibri" pitchFamily="34" charset="0"/>
                        </a:rPr>
                        <a:t>  Community/Economic</a:t>
                      </a:r>
                    </a:p>
                  </a:txBody>
                  <a:tcPr horzOverflow="overflow">
                    <a:lnL>
                      <a:noFill/>
                    </a:lnL>
                    <a:lnR>
                      <a:noFill/>
                    </a:lnR>
                    <a:lnT>
                      <a:noFill/>
                    </a:lnT>
                    <a:lnB>
                      <a:noFill/>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Organizational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11000"/>
                        <a:buFont typeface="Arial"/>
                        <a:buChar char="•"/>
                        <a:tabLst/>
                      </a:pPr>
                      <a:r>
                        <a:rPr kumimoji="0" lang="en-US" sz="1800" b="0" i="0" u="none" strike="noStrike" cap="none" normalizeH="0" baseline="0" dirty="0" smtClean="0">
                          <a:ln>
                            <a:noFill/>
                          </a:ln>
                          <a:solidFill>
                            <a:schemeClr val="tx1"/>
                          </a:solidFill>
                          <a:effectLst/>
                          <a:latin typeface="Calibri" pitchFamily="34" charset="0"/>
                        </a:rPr>
                        <a:t>   Social/Environment</a:t>
                      </a:r>
                    </a:p>
                  </a:txBody>
                  <a:tcPr horzOverflow="overflow">
                    <a:lnL>
                      <a:noFill/>
                    </a:lnL>
                    <a:lnR>
                      <a:noFill/>
                    </a:lnR>
                    <a:lnT>
                      <a:noFill/>
                    </a:lnT>
                    <a:lnB>
                      <a:noFill/>
                    </a:lnB>
                    <a:lnTlToBr>
                      <a:noFill/>
                    </a:lnTlToBr>
                    <a:lnBlToTr>
                      <a:noFill/>
                    </a:lnBlToTr>
                    <a:noFill/>
                  </a:tcPr>
                </a:tc>
              </a:tr>
            </a:tbl>
          </a:graphicData>
        </a:graphic>
      </p:graphicFrame>
      <p:sp>
        <p:nvSpPr>
          <p:cNvPr id="14" name="Oval 13"/>
          <p:cNvSpPr/>
          <p:nvPr/>
        </p:nvSpPr>
        <p:spPr bwMode="auto">
          <a:xfrm>
            <a:off x="3810000" y="2514600"/>
            <a:ext cx="1524000" cy="457200"/>
          </a:xfrm>
          <a:prstGeom prst="ellipse">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a:lstStyle/>
          <a:p>
            <a:pPr algn="ctr" eaLnBrk="0" hangingPunct="0">
              <a:defRPr/>
            </a:pPr>
            <a:r>
              <a:rPr lang="en-US" sz="1600" dirty="0">
                <a:latin typeface="+mn-lt"/>
              </a:rPr>
              <a:t>Evidence</a:t>
            </a:r>
          </a:p>
        </p:txBody>
      </p:sp>
      <p:sp>
        <p:nvSpPr>
          <p:cNvPr id="16" name="Oval 15"/>
          <p:cNvSpPr/>
          <p:nvPr/>
        </p:nvSpPr>
        <p:spPr bwMode="auto">
          <a:xfrm>
            <a:off x="3657600" y="2895600"/>
            <a:ext cx="1905000" cy="457200"/>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a:lstStyle/>
          <a:p>
            <a:pPr algn="ctr" eaLnBrk="0" hangingPunct="0">
              <a:defRPr/>
            </a:pPr>
            <a:r>
              <a:rPr lang="en-US" sz="1600" dirty="0">
                <a:latin typeface="+mn-lt"/>
              </a:rPr>
              <a:t>Stakeholders</a:t>
            </a:r>
          </a:p>
        </p:txBody>
      </p:sp>
      <p:sp>
        <p:nvSpPr>
          <p:cNvPr id="20" name="TextBox 19"/>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21" name="TextBox 20"/>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23" name="TextBox 22"/>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24" name="TextBox 23"/>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25" name="TextBox 24"/>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30" name="TextBox 29"/>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29"/>
                                        </p:tgtEl>
                                        <p:attrNameLst>
                                          <p:attrName>style.opacity</p:attrName>
                                        </p:attrNameLst>
                                      </p:cBhvr>
                                      <p:to>
                                        <p:strVal val="0.5"/>
                                      </p:to>
                                    </p:set>
                                    <p:animEffect filter="image" prLst="opacity: 0.5">
                                      <p:cBhvr rctx="IE">
                                        <p:cTn id="7" dur="indefinite"/>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Up-Down Arrow 24"/>
          <p:cNvSpPr/>
          <p:nvPr/>
        </p:nvSpPr>
        <p:spPr>
          <a:xfrm rot="2229063">
            <a:off x="3478213" y="1800225"/>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Up-Down Arrow 25"/>
          <p:cNvSpPr/>
          <p:nvPr/>
        </p:nvSpPr>
        <p:spPr>
          <a:xfrm rot="5400000">
            <a:off x="4419600" y="2895600"/>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Up-Down Arrow 26"/>
          <p:cNvSpPr/>
          <p:nvPr/>
        </p:nvSpPr>
        <p:spPr>
          <a:xfrm rot="19332619">
            <a:off x="5530850" y="1800225"/>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TextBox 23"/>
          <p:cNvSpPr txBox="1"/>
          <p:nvPr/>
        </p:nvSpPr>
        <p:spPr>
          <a:xfrm>
            <a:off x="762000" y="3543300"/>
            <a:ext cx="28194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Implementation Process</a:t>
            </a:r>
          </a:p>
          <a:p>
            <a:pPr algn="ctr"/>
            <a:r>
              <a:rPr lang="en-US" sz="1400">
                <a:latin typeface="Calibri" pitchFamily="34" charset="0"/>
              </a:rPr>
              <a:t>(e.g., stakeholder engagement  team-based science; CBPR; patient centered care) </a:t>
            </a:r>
          </a:p>
        </p:txBody>
      </p:sp>
      <p:sp>
        <p:nvSpPr>
          <p:cNvPr id="28" name="TextBox 27"/>
          <p:cNvSpPr txBox="1"/>
          <p:nvPr/>
        </p:nvSpPr>
        <p:spPr>
          <a:xfrm>
            <a:off x="5638800" y="3530600"/>
            <a:ext cx="28194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Practical Measures</a:t>
            </a:r>
            <a:endParaRPr lang="en-US">
              <a:latin typeface="Calibri" pitchFamily="34" charset="0"/>
            </a:endParaRPr>
          </a:p>
          <a:p>
            <a:pPr algn="ctr"/>
            <a:r>
              <a:rPr lang="en-US" sz="1400">
                <a:latin typeface="Calibri" pitchFamily="34" charset="0"/>
              </a:rPr>
              <a:t>(e.g., practical, actionable &amp; longitudinal measures)</a:t>
            </a:r>
          </a:p>
          <a:p>
            <a:pPr algn="ctr"/>
            <a:endParaRPr lang="en-US" sz="1400">
              <a:latin typeface="Calibri" pitchFamily="34" charset="0"/>
            </a:endParaRPr>
          </a:p>
        </p:txBody>
      </p:sp>
      <p:sp>
        <p:nvSpPr>
          <p:cNvPr id="38919"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76B21BCC-F958-4E31-A07A-05F39EFA0039}" type="slidenum">
              <a:rPr lang="en-US" sz="1600">
                <a:latin typeface="Calibri" pitchFamily="34" charset="0"/>
              </a:rPr>
              <a:pPr/>
              <a:t>16</a:t>
            </a:fld>
            <a:endParaRPr lang="en-US" sz="1600">
              <a:latin typeface="Calibri" pitchFamily="34" charset="0"/>
            </a:endParaRPr>
          </a:p>
        </p:txBody>
      </p:sp>
      <p:sp>
        <p:nvSpPr>
          <p:cNvPr id="38924" name="Right Brace 21"/>
          <p:cNvSpPr>
            <a:spLocks/>
          </p:cNvSpPr>
          <p:nvPr/>
        </p:nvSpPr>
        <p:spPr bwMode="auto">
          <a:xfrm rot="5400000">
            <a:off x="4457700" y="800100"/>
            <a:ext cx="304800" cy="7848600"/>
          </a:xfrm>
          <a:prstGeom prst="rightBrace">
            <a:avLst>
              <a:gd name="adj1" fmla="val 8345"/>
              <a:gd name="adj2" fmla="val 50000"/>
            </a:avLst>
          </a:prstGeom>
          <a:noFill/>
          <a:ln w="28575" algn="ctr">
            <a:solidFill>
              <a:srgbClr val="B84542"/>
            </a:solidFill>
            <a:round/>
            <a:headEnd/>
            <a:tailEnd/>
          </a:ln>
        </p:spPr>
        <p:txBody>
          <a:bodyPr/>
          <a:lstStyle/>
          <a:p>
            <a:pPr eaLnBrk="0" hangingPunct="0"/>
            <a:endParaRPr lang="en-US" sz="2400">
              <a:latin typeface="Times"/>
            </a:endParaRPr>
          </a:p>
        </p:txBody>
      </p:sp>
      <p:graphicFrame>
        <p:nvGraphicFramePr>
          <p:cNvPr id="23" name="Table 22"/>
          <p:cNvGraphicFramePr>
            <a:graphicFrameLocks noGrp="1"/>
          </p:cNvGraphicFramePr>
          <p:nvPr/>
        </p:nvGraphicFramePr>
        <p:xfrm>
          <a:off x="2057400" y="4800600"/>
          <a:ext cx="5394325" cy="1463040"/>
        </p:xfrm>
        <a:graphic>
          <a:graphicData uri="http://schemas.openxmlformats.org/drawingml/2006/table">
            <a:tbl>
              <a:tblPr/>
              <a:tblGrid>
                <a:gridCol w="2819400"/>
                <a:gridCol w="2574925"/>
              </a:tblGrid>
              <a:tr h="3556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Calibri" pitchFamily="34" charset="0"/>
                        </a:rPr>
                        <a:t>Multi-Level Context</a:t>
                      </a:r>
                    </a:p>
                  </a:txBody>
                  <a:tcPr horzOverflow="overflow">
                    <a:lnL>
                      <a:noFill/>
                    </a:lnL>
                    <a:lnR>
                      <a:noFill/>
                    </a:lnR>
                    <a:lnT>
                      <a:noFill/>
                    </a:lnT>
                    <a:lnB>
                      <a:noFill/>
                    </a:lnB>
                    <a:lnTlToBr>
                      <a:noFill/>
                    </a:lnTlToBr>
                    <a:lnBlToTr>
                      <a:noFill/>
                    </a:lnBlToTr>
                    <a:noFill/>
                  </a:tcPr>
                </a:tc>
                <a:tc hMerge="1">
                  <a:txBody>
                    <a:bodyPr/>
                    <a:lstStyle/>
                    <a:p>
                      <a:endParaRPr lang="en-US"/>
                    </a:p>
                  </a:txBody>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Calibri" pitchFamily="34" charset="0"/>
                        </a:rPr>
                        <a:t>  Intrapersonal/Biological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Policy</a:t>
                      </a:r>
                    </a:p>
                  </a:txBody>
                  <a:tcPr horzOverflow="overflow">
                    <a:lnL>
                      <a:noFill/>
                    </a:lnL>
                    <a:lnR>
                      <a:noFill/>
                    </a:lnR>
                    <a:lnT>
                      <a:noFill/>
                    </a:lnT>
                    <a:lnB>
                      <a:noFill/>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Interpersonal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Community/Economic</a:t>
                      </a:r>
                    </a:p>
                  </a:txBody>
                  <a:tcPr horzOverflow="overflow">
                    <a:lnL>
                      <a:noFill/>
                    </a:lnL>
                    <a:lnR>
                      <a:noFill/>
                    </a:lnR>
                    <a:lnT>
                      <a:noFill/>
                    </a:lnT>
                    <a:lnB>
                      <a:noFill/>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Calibri" pitchFamily="34" charset="0"/>
                        </a:rPr>
                        <a:t>  Organizational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11000"/>
                        <a:buFont typeface="Arial"/>
                        <a:buChar char="•"/>
                        <a:tabLst/>
                      </a:pPr>
                      <a:r>
                        <a:rPr kumimoji="0" lang="en-US" sz="1800" b="0" i="0" u="none" strike="noStrike" cap="none" normalizeH="0" baseline="0" dirty="0" smtClean="0">
                          <a:ln>
                            <a:noFill/>
                          </a:ln>
                          <a:solidFill>
                            <a:schemeClr val="tx1"/>
                          </a:solidFill>
                          <a:effectLst/>
                          <a:latin typeface="Calibri" pitchFamily="34" charset="0"/>
                        </a:rPr>
                        <a:t>   Social/Environment</a:t>
                      </a:r>
                    </a:p>
                  </a:txBody>
                  <a:tcPr horzOverflow="overflow">
                    <a:lnL>
                      <a:noFill/>
                    </a:lnL>
                    <a:lnR>
                      <a:noFill/>
                    </a:lnR>
                    <a:lnT>
                      <a:noFill/>
                    </a:lnT>
                    <a:lnB>
                      <a:noFill/>
                    </a:lnB>
                    <a:lnTlToBr>
                      <a:noFill/>
                    </a:lnTlToBr>
                    <a:lnBlToTr>
                      <a:noFill/>
                    </a:lnBlToTr>
                    <a:noFill/>
                  </a:tcPr>
                </a:tc>
              </a:tr>
            </a:tbl>
          </a:graphicData>
        </a:graphic>
      </p:graphicFrame>
      <p:sp>
        <p:nvSpPr>
          <p:cNvPr id="16" name="TextBox 15"/>
          <p:cNvSpPr txBox="1"/>
          <p:nvPr/>
        </p:nvSpPr>
        <p:spPr>
          <a:xfrm>
            <a:off x="3048000" y="762000"/>
            <a:ext cx="32004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Intervention Program/Policy</a:t>
            </a:r>
            <a:br>
              <a:rPr lang="en-US" b="1">
                <a:latin typeface="Calibri" pitchFamily="34" charset="0"/>
              </a:rPr>
            </a:br>
            <a:r>
              <a:rPr lang="en-US" sz="1400" b="1" i="1">
                <a:latin typeface="Calibri" pitchFamily="34" charset="0"/>
              </a:rPr>
              <a:t>(Prevention or Treatment)</a:t>
            </a:r>
          </a:p>
          <a:p>
            <a:pPr algn="ctr"/>
            <a:r>
              <a:rPr lang="en-US" sz="1400">
                <a:latin typeface="Calibri" pitchFamily="34" charset="0"/>
              </a:rPr>
              <a:t>(e.g., design; key components; principles; external validity) </a:t>
            </a:r>
          </a:p>
        </p:txBody>
      </p:sp>
      <p:sp>
        <p:nvSpPr>
          <p:cNvPr id="19" name="Oval 18"/>
          <p:cNvSpPr/>
          <p:nvPr/>
        </p:nvSpPr>
        <p:spPr bwMode="auto">
          <a:xfrm>
            <a:off x="3962400" y="2590800"/>
            <a:ext cx="1524000" cy="457200"/>
          </a:xfrm>
          <a:prstGeom prst="ellipse">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a:lstStyle/>
          <a:p>
            <a:pPr algn="ctr" eaLnBrk="0" hangingPunct="0">
              <a:defRPr/>
            </a:pPr>
            <a:r>
              <a:rPr lang="en-US" sz="1600" dirty="0">
                <a:latin typeface="+mn-lt"/>
              </a:rPr>
              <a:t>Evidence</a:t>
            </a:r>
          </a:p>
        </p:txBody>
      </p:sp>
      <p:sp>
        <p:nvSpPr>
          <p:cNvPr id="17" name="Oval 16"/>
          <p:cNvSpPr/>
          <p:nvPr/>
        </p:nvSpPr>
        <p:spPr bwMode="auto">
          <a:xfrm>
            <a:off x="3810000" y="2971800"/>
            <a:ext cx="1905000" cy="457200"/>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a:lstStyle/>
          <a:p>
            <a:pPr algn="ctr" eaLnBrk="0" hangingPunct="0">
              <a:defRPr/>
            </a:pPr>
            <a:r>
              <a:rPr lang="en-US" sz="1600" dirty="0">
                <a:latin typeface="+mn-lt"/>
              </a:rPr>
              <a:t>Stakeholders</a:t>
            </a:r>
          </a:p>
        </p:txBody>
      </p:sp>
      <p:sp>
        <p:nvSpPr>
          <p:cNvPr id="21" name="TextBox 20"/>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22" name="TextBox 21"/>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29" name="TextBox 28"/>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30" name="TextBox 29"/>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33" name="TextBox 32"/>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35" name="TextBox 34"/>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28"/>
                                        </p:tgtEl>
                                        <p:attrNameLst>
                                          <p:attrName>style.opacity</p:attrName>
                                        </p:attrNameLst>
                                      </p:cBhvr>
                                      <p:to>
                                        <p:strVal val="0.5"/>
                                      </p:to>
                                    </p:set>
                                    <p:animEffect filter="image" prLst="opacity: 0.5">
                                      <p:cBhvr rctx="IE">
                                        <p:cTn id="7" dur="indefinite"/>
                                        <p:tgtEl>
                                          <p:spTgt spid="28"/>
                                        </p:tgtEl>
                                      </p:cBhvr>
                                    </p:animEffect>
                                  </p:childTnLst>
                                </p:cTn>
                              </p:par>
                              <p:par>
                                <p:cTn id="8" presetID="9" presetClass="emph" presetSubtype="0" grpId="0" nodeType="withEffect">
                                  <p:stCondLst>
                                    <p:cond delay="0"/>
                                  </p:stCondLst>
                                  <p:childTnLst>
                                    <p:set>
                                      <p:cBhvr rctx="PPT">
                                        <p:cTn id="9" dur="indefinite"/>
                                        <p:tgtEl>
                                          <p:spTgt spid="16"/>
                                        </p:tgtEl>
                                        <p:attrNameLst>
                                          <p:attrName>style.opacity</p:attrName>
                                        </p:attrNameLst>
                                      </p:cBhvr>
                                      <p:to>
                                        <p:strVal val="0.5"/>
                                      </p:to>
                                    </p:set>
                                    <p:animEffect filter="image" prLst="opacity: 0.5">
                                      <p:cBhvr rctx="IE">
                                        <p:cTn id="10"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7200" y="762000"/>
            <a:ext cx="8229600" cy="914400"/>
          </a:xfrm>
          <a:solidFill>
            <a:schemeClr val="accent1">
              <a:lumMod val="60000"/>
              <a:lumOff val="40000"/>
            </a:schemeClr>
          </a:solidFill>
          <a:ln>
            <a:noFill/>
          </a:ln>
          <a:effectLst>
            <a:outerShdw blurRad="50800" dist="38100" dir="2700000" algn="tl" rotWithShape="0">
              <a:prstClr val="black">
                <a:alpha val="40000"/>
              </a:prstClr>
            </a:outerShdw>
          </a:effectLst>
        </p:spPr>
        <p:txBody>
          <a:bodyPr/>
          <a:lstStyle/>
          <a:p>
            <a:r>
              <a:rPr lang="en-US" sz="2800" b="1" dirty="0" smtClean="0">
                <a:latin typeface="Calibri" pitchFamily="34" charset="0"/>
              </a:rPr>
              <a:t>Intervention Program/Policy – The “What”</a:t>
            </a:r>
            <a:endParaRPr lang="en-US" sz="2800" dirty="0"/>
          </a:p>
        </p:txBody>
      </p:sp>
      <p:sp>
        <p:nvSpPr>
          <p:cNvPr id="14" name="Content Placeholder 13"/>
          <p:cNvSpPr>
            <a:spLocks noGrp="1"/>
          </p:cNvSpPr>
          <p:nvPr>
            <p:ph idx="1"/>
          </p:nvPr>
        </p:nvSpPr>
        <p:spPr>
          <a:xfrm>
            <a:off x="457200" y="1600200"/>
            <a:ext cx="8229600" cy="3886200"/>
          </a:xfrm>
          <a:solidFill>
            <a:schemeClr val="accent1">
              <a:lumMod val="60000"/>
              <a:lumOff val="40000"/>
            </a:schemeClr>
          </a:solidFill>
          <a:ln>
            <a:noFill/>
          </a:ln>
          <a:effectLst>
            <a:outerShdw blurRad="50800" dist="38100" dir="2700000" algn="tl" rotWithShape="0">
              <a:prstClr val="black">
                <a:alpha val="40000"/>
              </a:prstClr>
            </a:outerShdw>
          </a:effectLst>
        </p:spPr>
        <p:txBody>
          <a:bodyPr/>
          <a:lstStyle/>
          <a:p>
            <a:pPr marL="228600" indent="-228600">
              <a:buFont typeface="Arial" charset="0"/>
              <a:buChar char="•"/>
            </a:pPr>
            <a:r>
              <a:rPr lang="en-US" sz="2000" dirty="0" smtClean="0">
                <a:latin typeface="Calibri" pitchFamily="34" charset="0"/>
              </a:rPr>
              <a:t>Identify key components or theoretical principles</a:t>
            </a:r>
          </a:p>
          <a:p>
            <a:pPr marL="228600" indent="-228600">
              <a:buNone/>
            </a:pPr>
            <a:endParaRPr lang="en-US" sz="2000" dirty="0" smtClean="0">
              <a:latin typeface="Calibri" pitchFamily="34" charset="0"/>
            </a:endParaRPr>
          </a:p>
          <a:p>
            <a:pPr marL="228600" indent="-228600">
              <a:buFont typeface="Arial" charset="0"/>
              <a:buChar char="•"/>
            </a:pPr>
            <a:r>
              <a:rPr lang="en-US" sz="2000" dirty="0" smtClean="0">
                <a:latin typeface="Calibri" pitchFamily="34" charset="0"/>
              </a:rPr>
              <a:t>Need for detailed implementation guides, </a:t>
            </a:r>
            <a:br>
              <a:rPr lang="en-US" sz="2000" dirty="0" smtClean="0">
                <a:latin typeface="Calibri" pitchFamily="34" charset="0"/>
              </a:rPr>
            </a:br>
            <a:r>
              <a:rPr lang="en-US" sz="2000" dirty="0" smtClean="0">
                <a:latin typeface="Calibri" pitchFamily="34" charset="0"/>
              </a:rPr>
              <a:t>lessons learned manuals</a:t>
            </a:r>
          </a:p>
          <a:p>
            <a:pPr marL="228600" indent="-228600"/>
            <a:endParaRPr lang="en-US" sz="2000" dirty="0" smtClean="0">
              <a:latin typeface="Calibri" pitchFamily="34" charset="0"/>
            </a:endParaRPr>
          </a:p>
          <a:p>
            <a:pPr marL="228600" indent="-228600">
              <a:buFont typeface="Arial" charset="0"/>
              <a:buChar char="•"/>
            </a:pPr>
            <a:r>
              <a:rPr lang="en-US" sz="2000" dirty="0" smtClean="0">
                <a:latin typeface="Calibri" pitchFamily="34" charset="0"/>
              </a:rPr>
              <a:t>Need to focus and report on both internal </a:t>
            </a:r>
            <a:br>
              <a:rPr lang="en-US" sz="2000" dirty="0" smtClean="0">
                <a:latin typeface="Calibri" pitchFamily="34" charset="0"/>
              </a:rPr>
            </a:br>
            <a:r>
              <a:rPr lang="en-US" sz="2000" dirty="0" smtClean="0">
                <a:latin typeface="Calibri" pitchFamily="34" charset="0"/>
              </a:rPr>
              <a:t>and external validity (need  to add relevance to </a:t>
            </a:r>
            <a:br>
              <a:rPr lang="en-US" sz="2000" dirty="0" smtClean="0">
                <a:latin typeface="Calibri" pitchFamily="34" charset="0"/>
              </a:rPr>
            </a:br>
            <a:r>
              <a:rPr lang="en-US" sz="2000" dirty="0" smtClean="0">
                <a:latin typeface="Calibri" pitchFamily="34" charset="0"/>
              </a:rPr>
              <a:t>rigor)</a:t>
            </a:r>
          </a:p>
          <a:p>
            <a:pPr marL="228600" indent="-228600"/>
            <a:endParaRPr lang="en-US" sz="2000" dirty="0" smtClean="0">
              <a:latin typeface="Calibri" pitchFamily="34" charset="0"/>
            </a:endParaRPr>
          </a:p>
          <a:p>
            <a:pPr marL="228600" indent="-228600">
              <a:buFont typeface="Arial" charset="0"/>
              <a:buChar char="•"/>
            </a:pPr>
            <a:r>
              <a:rPr lang="en-US" sz="2000" dirty="0" smtClean="0">
                <a:latin typeface="Calibri" pitchFamily="34" charset="0"/>
              </a:rPr>
              <a:t>Most focus on treatment;  less on prevention;  least on policy</a:t>
            </a:r>
          </a:p>
          <a:p>
            <a:endParaRPr lang="en-US" sz="2000" dirty="0"/>
          </a:p>
        </p:txBody>
      </p:sp>
      <p:sp>
        <p:nvSpPr>
          <p:cNvPr id="40963"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C8AAE9F4-CCD5-4628-B134-A1C3AB36F7A3}" type="slidenum">
              <a:rPr lang="en-US" sz="1600">
                <a:latin typeface="Calibri" pitchFamily="34" charset="0"/>
              </a:rPr>
              <a:pPr/>
              <a:t>17</a:t>
            </a:fld>
            <a:endParaRPr lang="en-US" sz="1600">
              <a:latin typeface="Calibri" pitchFamily="34" charset="0"/>
            </a:endParaRPr>
          </a:p>
        </p:txBody>
      </p:sp>
      <p:sp>
        <p:nvSpPr>
          <p:cNvPr id="11" name="Rectangle 10"/>
          <p:cNvSpPr/>
          <p:nvPr/>
        </p:nvSpPr>
        <p:spPr>
          <a:xfrm>
            <a:off x="5715000" y="2362200"/>
            <a:ext cx="2438400" cy="1768475"/>
          </a:xfrm>
          <a:prstGeom prst="rect">
            <a:avLst/>
          </a:prstGeom>
          <a:ln w="28575">
            <a:solidFill>
              <a:schemeClr val="tx2">
                <a:lumMod val="75000"/>
              </a:schemeClr>
            </a:solidFill>
            <a:prstDash val="dashDot"/>
          </a:ln>
        </p:spPr>
        <p:txBody>
          <a:bodyPr>
            <a:spAutoFit/>
          </a:bodyPr>
          <a:lstStyle/>
          <a:p>
            <a:pPr algn="ctr" fontAlgn="auto">
              <a:spcBef>
                <a:spcPts val="0"/>
              </a:spcBef>
              <a:spcAft>
                <a:spcPts val="0"/>
              </a:spcAft>
              <a:defRPr/>
            </a:pPr>
            <a:r>
              <a:rPr lang="en-US" b="1" i="1" dirty="0">
                <a:solidFill>
                  <a:schemeClr val="tx1">
                    <a:lumMod val="85000"/>
                    <a:lumOff val="15000"/>
                  </a:schemeClr>
                </a:solidFill>
                <a:latin typeface="Tahoma" charset="0"/>
              </a:rPr>
              <a:t>“If we want more evidence-based practice,</a:t>
            </a:r>
          </a:p>
          <a:p>
            <a:pPr algn="ctr" fontAlgn="auto">
              <a:spcBef>
                <a:spcPts val="0"/>
              </a:spcBef>
              <a:spcAft>
                <a:spcPts val="0"/>
              </a:spcAft>
              <a:defRPr/>
            </a:pPr>
            <a:r>
              <a:rPr lang="en-US" b="1" i="1" dirty="0">
                <a:solidFill>
                  <a:schemeClr val="tx1">
                    <a:lumMod val="85000"/>
                    <a:lumOff val="15000"/>
                  </a:schemeClr>
                </a:solidFill>
                <a:latin typeface="Tahoma" charset="0"/>
              </a:rPr>
              <a:t>we need more practice-based evidence.”</a:t>
            </a:r>
          </a:p>
        </p:txBody>
      </p:sp>
      <p:sp>
        <p:nvSpPr>
          <p:cNvPr id="12" name="TextBox 11"/>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7" name="TextBox 16"/>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8" name="TextBox 17"/>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9" name="TextBox 18"/>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20" name="TextBox 19"/>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1" name="TextBox 20"/>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
        <p:nvSpPr>
          <p:cNvPr id="15" name="Text Placeholder 14"/>
          <p:cNvSpPr>
            <a:spLocks noGrp="1"/>
          </p:cNvSpPr>
          <p:nvPr>
            <p:ph type="body" sz="quarter" idx="10"/>
          </p:nvPr>
        </p:nvSpPr>
        <p:spPr>
          <a:xfrm>
            <a:off x="0" y="6172200"/>
            <a:ext cx="7467600" cy="533400"/>
          </a:xfrm>
        </p:spPr>
        <p:txBody>
          <a:bodyPr/>
          <a:lstStyle/>
          <a:p>
            <a:r>
              <a:rPr lang="en-US" dirty="0" smtClean="0">
                <a:latin typeface="Calibri" pitchFamily="34" charset="0"/>
              </a:rPr>
              <a:t>Green LW &amp; Glasgow R.  </a:t>
            </a:r>
            <a:r>
              <a:rPr lang="en-US" i="1" dirty="0" err="1" smtClean="0">
                <a:latin typeface="Calibri" pitchFamily="34" charset="0"/>
              </a:rPr>
              <a:t>Eval</a:t>
            </a:r>
            <a:r>
              <a:rPr lang="en-US" i="1" dirty="0" smtClean="0">
                <a:latin typeface="Calibri" pitchFamily="34" charset="0"/>
              </a:rPr>
              <a:t> Health Profess</a:t>
            </a:r>
            <a:r>
              <a:rPr lang="en-US" dirty="0" smtClean="0">
                <a:latin typeface="Calibri" pitchFamily="34" charset="0"/>
              </a:rPr>
              <a:t>. 2006, 29: 126-53.</a:t>
            </a:r>
          </a:p>
          <a:p>
            <a:r>
              <a:rPr lang="en-US" dirty="0" err="1" smtClean="0">
                <a:latin typeface="Calibri" pitchFamily="34" charset="0"/>
              </a:rPr>
              <a:t>Rothwell</a:t>
            </a:r>
            <a:r>
              <a:rPr lang="en-US" dirty="0" smtClean="0">
                <a:latin typeface="Calibri" pitchFamily="34" charset="0"/>
              </a:rPr>
              <a:t>, PM.  </a:t>
            </a:r>
            <a:r>
              <a:rPr lang="en-US" i="1" dirty="0" smtClean="0">
                <a:latin typeface="Calibri" pitchFamily="34" charset="0"/>
              </a:rPr>
              <a:t>Lancet</a:t>
            </a:r>
            <a:r>
              <a:rPr lang="en-US" dirty="0" smtClean="0">
                <a:latin typeface="Calibri" pitchFamily="34" charset="0"/>
              </a:rPr>
              <a:t>.  2006, 365:82-93. </a:t>
            </a:r>
            <a:endParaRPr lang="en-US" i="1" dirty="0" smtClean="0">
              <a:latin typeface="Calibri"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7200" y="685800"/>
            <a:ext cx="8229600" cy="876946"/>
          </a:xfrm>
          <a:solidFill>
            <a:schemeClr val="accent1">
              <a:lumMod val="60000"/>
              <a:lumOff val="40000"/>
            </a:schemeClr>
          </a:solidFill>
          <a:ln>
            <a:noFill/>
          </a:ln>
          <a:effectLst>
            <a:outerShdw blurRad="50800" dist="38100" dir="2700000" algn="tl" rotWithShape="0">
              <a:prstClr val="black">
                <a:alpha val="40000"/>
              </a:prstClr>
            </a:outerShdw>
          </a:effectLst>
        </p:spPr>
        <p:txBody>
          <a:bodyPr/>
          <a:lstStyle/>
          <a:p>
            <a:r>
              <a:rPr lang="en-US" sz="2800" b="1" dirty="0" smtClean="0">
                <a:latin typeface="Calibri" pitchFamily="34" charset="0"/>
              </a:rPr>
              <a:t>Practical Measures – the “So What”</a:t>
            </a:r>
            <a:endParaRPr lang="en-US" sz="2800" dirty="0"/>
          </a:p>
        </p:txBody>
      </p:sp>
      <p:sp>
        <p:nvSpPr>
          <p:cNvPr id="13" name="Content Placeholder 12"/>
          <p:cNvSpPr>
            <a:spLocks noGrp="1"/>
          </p:cNvSpPr>
          <p:nvPr>
            <p:ph idx="1"/>
          </p:nvPr>
        </p:nvSpPr>
        <p:spPr>
          <a:xfrm>
            <a:off x="457200" y="1295400"/>
            <a:ext cx="8229600" cy="4648200"/>
          </a:xfrm>
          <a:solidFill>
            <a:schemeClr val="accent1">
              <a:lumMod val="60000"/>
              <a:lumOff val="40000"/>
            </a:schemeClr>
          </a:solidFill>
          <a:ln>
            <a:noFill/>
          </a:ln>
          <a:effectLst>
            <a:outerShdw blurRad="50800" dist="38100" dir="2700000" algn="tl" rotWithShape="0">
              <a:prstClr val="black">
                <a:alpha val="40000"/>
              </a:prstClr>
            </a:outerShdw>
          </a:effectLst>
        </p:spPr>
        <p:txBody>
          <a:bodyPr/>
          <a:lstStyle/>
          <a:p>
            <a:pPr marL="228600" indent="-228600">
              <a:buNone/>
            </a:pPr>
            <a:r>
              <a:rPr lang="en-US" sz="1800" b="1" dirty="0" smtClean="0">
                <a:latin typeface="Calibri" pitchFamily="34" charset="0"/>
              </a:rPr>
              <a:t>Measures need to be:</a:t>
            </a:r>
          </a:p>
          <a:p>
            <a:pPr marL="228600" indent="-228600">
              <a:buFont typeface="Arial" charset="0"/>
              <a:buChar char="•"/>
            </a:pPr>
            <a:r>
              <a:rPr lang="en-US" sz="1800" dirty="0" smtClean="0">
                <a:latin typeface="Calibri" pitchFamily="34" charset="0"/>
              </a:rPr>
              <a:t>Brief and practical</a:t>
            </a:r>
          </a:p>
          <a:p>
            <a:pPr marL="228600" indent="-228600">
              <a:buFont typeface="Arial" charset="0"/>
              <a:buChar char="•"/>
            </a:pPr>
            <a:endParaRPr lang="en-US" sz="1800" dirty="0" smtClean="0">
              <a:latin typeface="Calibri" pitchFamily="34" charset="0"/>
            </a:endParaRPr>
          </a:p>
          <a:p>
            <a:pPr marL="228600" indent="-228600">
              <a:buFont typeface="Arial" charset="0"/>
              <a:buChar char="•"/>
            </a:pPr>
            <a:r>
              <a:rPr lang="en-US" sz="1800" dirty="0" smtClean="0">
                <a:latin typeface="Calibri" pitchFamily="34" charset="0"/>
              </a:rPr>
              <a:t>Collected longitudinally to assess progress</a:t>
            </a:r>
          </a:p>
          <a:p>
            <a:pPr marL="228600" indent="-228600">
              <a:buFont typeface="Arial" charset="0"/>
              <a:buChar char="•"/>
            </a:pPr>
            <a:endParaRPr lang="en-US" sz="1800" dirty="0" smtClean="0">
              <a:latin typeface="Calibri" pitchFamily="34" charset="0"/>
            </a:endParaRPr>
          </a:p>
          <a:p>
            <a:pPr marL="228600" indent="-228600">
              <a:buFont typeface="Arial" charset="0"/>
              <a:buChar char="•"/>
            </a:pPr>
            <a:r>
              <a:rPr lang="en-US" sz="1800" dirty="0" smtClean="0">
                <a:latin typeface="Calibri" pitchFamily="34" charset="0"/>
              </a:rPr>
              <a:t>Reliable and valid</a:t>
            </a:r>
          </a:p>
          <a:p>
            <a:pPr marL="228600" indent="-228600"/>
            <a:endParaRPr lang="en-US" sz="1800" dirty="0" smtClean="0">
              <a:latin typeface="Calibri" pitchFamily="34" charset="0"/>
            </a:endParaRPr>
          </a:p>
          <a:p>
            <a:pPr marL="228600" indent="-228600">
              <a:buFont typeface="Arial" charset="0"/>
              <a:buChar char="•"/>
            </a:pPr>
            <a:r>
              <a:rPr lang="en-US" sz="1800" dirty="0" smtClean="0">
                <a:latin typeface="Calibri" pitchFamily="34" charset="0"/>
              </a:rPr>
              <a:t>Sensitive to change</a:t>
            </a:r>
          </a:p>
          <a:p>
            <a:pPr marL="228600" indent="-228600"/>
            <a:endParaRPr lang="en-US" sz="1800" dirty="0" smtClean="0">
              <a:latin typeface="Calibri" pitchFamily="34" charset="0"/>
            </a:endParaRPr>
          </a:p>
          <a:p>
            <a:pPr marL="228600" indent="-228600">
              <a:buFont typeface="Arial" charset="0"/>
              <a:buChar char="•"/>
            </a:pPr>
            <a:r>
              <a:rPr lang="en-US" sz="1800" dirty="0" smtClean="0">
                <a:latin typeface="Calibri" pitchFamily="34" charset="0"/>
              </a:rPr>
              <a:t>Have national norms, easily understood and ACTIONABLE</a:t>
            </a:r>
          </a:p>
          <a:p>
            <a:pPr marL="228600" indent="-228600"/>
            <a:endParaRPr lang="en-US" sz="1800" dirty="0" smtClean="0">
              <a:latin typeface="Calibri" pitchFamily="34" charset="0"/>
            </a:endParaRPr>
          </a:p>
          <a:p>
            <a:pPr marL="228600" indent="-228600">
              <a:buFont typeface="Arial" charset="0"/>
              <a:buChar char="•"/>
            </a:pPr>
            <a:r>
              <a:rPr lang="en-US" sz="1800" dirty="0" smtClean="0">
                <a:latin typeface="Calibri" pitchFamily="34" charset="0"/>
              </a:rPr>
              <a:t>Culturally appropriate across groups</a:t>
            </a:r>
          </a:p>
          <a:p>
            <a:pPr marL="228600" indent="-228600"/>
            <a:endParaRPr lang="en-US" sz="1800" dirty="0" smtClean="0">
              <a:latin typeface="Calibri" pitchFamily="34" charset="0"/>
            </a:endParaRPr>
          </a:p>
          <a:p>
            <a:pPr marL="228600" indent="-228600">
              <a:buFont typeface="Arial" charset="0"/>
              <a:buChar char="•"/>
            </a:pPr>
            <a:r>
              <a:rPr lang="en-US" sz="1800" dirty="0" smtClean="0">
                <a:latin typeface="Calibri" pitchFamily="34" charset="0"/>
              </a:rPr>
              <a:t>Reflect multiple stakeholder perspectives</a:t>
            </a:r>
          </a:p>
          <a:p>
            <a:pPr>
              <a:buNone/>
            </a:pPr>
            <a:endParaRPr lang="en-US" dirty="0"/>
          </a:p>
        </p:txBody>
      </p:sp>
      <p:sp>
        <p:nvSpPr>
          <p:cNvPr id="43011"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42D68C26-B34A-4BD6-8A85-84A2316D7D16}" type="slidenum">
              <a:rPr lang="en-US" sz="1600">
                <a:latin typeface="Calibri" pitchFamily="34" charset="0"/>
              </a:rPr>
              <a:pPr/>
              <a:t>18</a:t>
            </a:fld>
            <a:endParaRPr lang="en-US" sz="1600">
              <a:latin typeface="Calibri" pitchFamily="34" charset="0"/>
            </a:endParaRPr>
          </a:p>
        </p:txBody>
      </p:sp>
      <p:pic>
        <p:nvPicPr>
          <p:cNvPr id="43017" name="Picture 2"/>
          <p:cNvPicPr>
            <a:picLocks noChangeAspect="1" noChangeArrowheads="1"/>
          </p:cNvPicPr>
          <p:nvPr/>
        </p:nvPicPr>
        <p:blipFill>
          <a:blip r:embed="rId3" cstate="print"/>
          <a:srcRect r="19478"/>
          <a:stretch>
            <a:fillRect/>
          </a:stretch>
        </p:blipFill>
        <p:spPr bwMode="auto">
          <a:xfrm>
            <a:off x="4505325" y="2895600"/>
            <a:ext cx="4410075" cy="984788"/>
          </a:xfrm>
          <a:prstGeom prst="rect">
            <a:avLst/>
          </a:prstGeom>
          <a:noFill/>
          <a:ln w="9525">
            <a:noFill/>
            <a:miter lim="800000"/>
            <a:headEnd/>
            <a:tailEnd/>
          </a:ln>
        </p:spPr>
      </p:pic>
      <p:sp>
        <p:nvSpPr>
          <p:cNvPr id="14" name="TextBox 13"/>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5" name="TextBox 14"/>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6" name="TextBox 15"/>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7" name="TextBox 16"/>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18" name="TextBox 17"/>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1" name="TextBox 20"/>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
        <p:nvSpPr>
          <p:cNvPr id="19" name="Text Placeholder 18"/>
          <p:cNvSpPr>
            <a:spLocks noGrp="1"/>
          </p:cNvSpPr>
          <p:nvPr>
            <p:ph type="body" sz="quarter" idx="10"/>
          </p:nvPr>
        </p:nvSpPr>
        <p:spPr>
          <a:xfrm>
            <a:off x="0" y="6019800"/>
            <a:ext cx="9144000" cy="533400"/>
          </a:xfrm>
        </p:spPr>
        <p:txBody>
          <a:bodyPr/>
          <a:lstStyle/>
          <a:p>
            <a:pPr marL="0" indent="0"/>
            <a:r>
              <a:rPr lang="en-US" dirty="0" smtClean="0">
                <a:latin typeface="Calibri" pitchFamily="34" charset="0"/>
              </a:rPr>
              <a:t>Society of Behavioral Medicine Health Policy Statement on Public Health Need for Patient Reported Measures. </a:t>
            </a:r>
            <a:r>
              <a:rPr lang="en-US" dirty="0" smtClean="0">
                <a:latin typeface="Calibri" pitchFamily="34" charset="0"/>
                <a:hlinkClick r:id="rId4"/>
              </a:rPr>
              <a:t>http://www.sbm.org/policy/patient-reported_measures.pdf</a:t>
            </a:r>
            <a:endParaRPr lang="en-US" dirty="0" smtClean="0">
              <a:latin typeface="Calibri" pitchFamily="34" charset="0"/>
            </a:endParaRP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685800"/>
            <a:ext cx="8229600" cy="1143000"/>
          </a:xfrm>
          <a:solidFill>
            <a:schemeClr val="accent1">
              <a:lumMod val="60000"/>
              <a:lumOff val="40000"/>
            </a:schemeClr>
          </a:solidFill>
          <a:ln>
            <a:noFill/>
          </a:ln>
          <a:effectLst>
            <a:outerShdw blurRad="50800" dist="38100" dir="2700000" algn="tl" rotWithShape="0">
              <a:prstClr val="black">
                <a:alpha val="40000"/>
              </a:prstClr>
            </a:outerShdw>
          </a:effectLst>
        </p:spPr>
        <p:txBody>
          <a:bodyPr/>
          <a:lstStyle/>
          <a:p>
            <a:r>
              <a:rPr lang="en-US" b="1" dirty="0" smtClean="0">
                <a:latin typeface="Calibri" pitchFamily="34" charset="0"/>
              </a:rPr>
              <a:t>Implementation Process – The “How”</a:t>
            </a:r>
            <a:endParaRPr lang="en-US" dirty="0"/>
          </a:p>
        </p:txBody>
      </p:sp>
      <p:sp>
        <p:nvSpPr>
          <p:cNvPr id="12" name="Content Placeholder 11"/>
          <p:cNvSpPr>
            <a:spLocks noGrp="1"/>
          </p:cNvSpPr>
          <p:nvPr>
            <p:ph idx="1"/>
          </p:nvPr>
        </p:nvSpPr>
        <p:spPr>
          <a:xfrm>
            <a:off x="457200" y="1600200"/>
            <a:ext cx="8229600" cy="3276600"/>
          </a:xfrm>
          <a:solidFill>
            <a:schemeClr val="accent1">
              <a:lumMod val="60000"/>
              <a:lumOff val="40000"/>
            </a:schemeClr>
          </a:solidFill>
          <a:ln>
            <a:noFill/>
          </a:ln>
          <a:effectLst>
            <a:outerShdw blurRad="50800" dist="38100" dir="2700000" algn="tl" rotWithShape="0">
              <a:prstClr val="black">
                <a:alpha val="40000"/>
              </a:prstClr>
            </a:outerShdw>
          </a:effectLst>
        </p:spPr>
        <p:txBody>
          <a:bodyPr/>
          <a:lstStyle/>
          <a:p>
            <a:pPr marL="228600" indent="-228600">
              <a:buFont typeface="Arial" charset="0"/>
              <a:buChar char="•"/>
            </a:pPr>
            <a:r>
              <a:rPr lang="en-US" sz="2000" dirty="0" smtClean="0">
                <a:latin typeface="Calibri" pitchFamily="34" charset="0"/>
              </a:rPr>
              <a:t>Partnership and Community Based Participatory Research (CBPR) approaches</a:t>
            </a:r>
            <a:r>
              <a:rPr lang="en-US" sz="2000" baseline="30000" dirty="0" smtClean="0">
                <a:latin typeface="Calibri" pitchFamily="34" charset="0"/>
              </a:rPr>
              <a:t>1</a:t>
            </a:r>
            <a:endParaRPr lang="en-US" sz="2000" dirty="0" smtClean="0">
              <a:latin typeface="Calibri" pitchFamily="34" charset="0"/>
            </a:endParaRPr>
          </a:p>
          <a:p>
            <a:pPr marL="228600" indent="-228600">
              <a:buFont typeface="Arial" charset="0"/>
              <a:buChar char="•"/>
            </a:pPr>
            <a:endParaRPr lang="en-US" sz="2000" dirty="0" smtClean="0">
              <a:latin typeface="Calibri" pitchFamily="34" charset="0"/>
            </a:endParaRPr>
          </a:p>
          <a:p>
            <a:pPr marL="228600" indent="-228600">
              <a:buFont typeface="Arial" charset="0"/>
              <a:buChar char="•"/>
            </a:pPr>
            <a:r>
              <a:rPr lang="en-US" sz="2000" dirty="0" smtClean="0">
                <a:latin typeface="Calibri" pitchFamily="34" charset="0"/>
              </a:rPr>
              <a:t>Patient-centered Care Approach</a:t>
            </a:r>
          </a:p>
          <a:p>
            <a:pPr marL="228600" indent="-228600"/>
            <a:endParaRPr lang="en-US" sz="2000" dirty="0" smtClean="0">
              <a:latin typeface="Calibri" pitchFamily="34" charset="0"/>
            </a:endParaRPr>
          </a:p>
          <a:p>
            <a:pPr marL="228600" indent="-228600">
              <a:buFont typeface="Arial" charset="0"/>
              <a:buChar char="•"/>
            </a:pPr>
            <a:r>
              <a:rPr lang="en-US" sz="2000" dirty="0" smtClean="0">
                <a:latin typeface="Calibri" pitchFamily="34" charset="0"/>
              </a:rPr>
              <a:t>Team science in action</a:t>
            </a:r>
            <a:r>
              <a:rPr lang="en-US" sz="2000" baseline="30000" dirty="0" smtClean="0">
                <a:latin typeface="Calibri" pitchFamily="34" charset="0"/>
              </a:rPr>
              <a:t>2,3</a:t>
            </a:r>
            <a:endParaRPr lang="en-US" sz="2000" dirty="0" smtClean="0">
              <a:latin typeface="Calibri" pitchFamily="34" charset="0"/>
            </a:endParaRPr>
          </a:p>
          <a:p>
            <a:pPr marL="228600" indent="-228600"/>
            <a:endParaRPr lang="en-US" sz="2000" dirty="0" smtClean="0">
              <a:latin typeface="Calibri" pitchFamily="34" charset="0"/>
            </a:endParaRPr>
          </a:p>
          <a:p>
            <a:pPr marL="228600" indent="-228600">
              <a:buFont typeface="Arial" charset="0"/>
              <a:buChar char="•"/>
            </a:pPr>
            <a:r>
              <a:rPr lang="en-US" sz="2000" dirty="0" smtClean="0">
                <a:latin typeface="Calibri" pitchFamily="34" charset="0"/>
              </a:rPr>
              <a:t>Iterative, self-correcting</a:t>
            </a:r>
          </a:p>
          <a:p>
            <a:pPr>
              <a:buNone/>
            </a:pPr>
            <a:endParaRPr lang="en-US" dirty="0"/>
          </a:p>
        </p:txBody>
      </p:sp>
      <p:sp>
        <p:nvSpPr>
          <p:cNvPr id="45059"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2ADB9E1D-9A03-4024-BF32-5C2AEE3A49AD}" type="slidenum">
              <a:rPr lang="en-US" sz="1600">
                <a:latin typeface="Calibri" pitchFamily="34" charset="0"/>
              </a:rPr>
              <a:pPr/>
              <a:t>19</a:t>
            </a:fld>
            <a:endParaRPr lang="en-US" sz="1600">
              <a:latin typeface="Calibri" pitchFamily="34" charset="0"/>
            </a:endParaRPr>
          </a:p>
        </p:txBody>
      </p:sp>
      <p:sp>
        <p:nvSpPr>
          <p:cNvPr id="13" name="TextBox 12"/>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4" name="TextBox 13"/>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5" name="TextBox 14"/>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6" name="TextBox 15"/>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17" name="TextBox 16"/>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19" name="TextBox 18"/>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
        <p:nvSpPr>
          <p:cNvPr id="20" name="Text Placeholder 19"/>
          <p:cNvSpPr>
            <a:spLocks noGrp="1"/>
          </p:cNvSpPr>
          <p:nvPr>
            <p:ph type="body" sz="quarter" idx="10"/>
          </p:nvPr>
        </p:nvSpPr>
        <p:spPr>
          <a:xfrm>
            <a:off x="0" y="5029200"/>
            <a:ext cx="9144000" cy="914400"/>
          </a:xfrm>
        </p:spPr>
        <p:txBody>
          <a:bodyPr/>
          <a:lstStyle/>
          <a:p>
            <a:pPr marL="0" indent="0"/>
            <a:r>
              <a:rPr lang="en-US" baseline="30000" dirty="0" smtClean="0">
                <a:latin typeface="Calibri" pitchFamily="34" charset="0"/>
              </a:rPr>
              <a:t>1 </a:t>
            </a:r>
            <a:r>
              <a:rPr lang="en-US" dirty="0" smtClean="0">
                <a:latin typeface="Calibri" pitchFamily="34" charset="0"/>
              </a:rPr>
              <a:t>Guidelines and Categories for Classifying Participatory Research Projects in Health: </a:t>
            </a:r>
            <a:r>
              <a:rPr lang="en-US" dirty="0" smtClean="0">
                <a:latin typeface="Calibri" pitchFamily="34" charset="0"/>
                <a:hlinkClick r:id="rId3"/>
              </a:rPr>
              <a:t>http://lgreen.net/guidelines.html</a:t>
            </a:r>
          </a:p>
          <a:p>
            <a:pPr marL="0" indent="0"/>
            <a:r>
              <a:rPr lang="en-US" baseline="30000" dirty="0" smtClean="0">
                <a:latin typeface="Calibri" pitchFamily="34" charset="0"/>
              </a:rPr>
              <a:t>2</a:t>
            </a:r>
            <a:r>
              <a:rPr lang="en-US" dirty="0" smtClean="0">
                <a:latin typeface="Calibri" pitchFamily="34" charset="0"/>
              </a:rPr>
              <a:t>Gray, D. O. (2008). In C. L. S. </a:t>
            </a:r>
            <a:r>
              <a:rPr lang="en-US" dirty="0" err="1" smtClean="0">
                <a:latin typeface="Calibri" pitchFamily="34" charset="0"/>
              </a:rPr>
              <a:t>Coryn</a:t>
            </a:r>
            <a:r>
              <a:rPr lang="en-US" dirty="0" smtClean="0">
                <a:latin typeface="Calibri" pitchFamily="34" charset="0"/>
              </a:rPr>
              <a:t>&amp; M. </a:t>
            </a:r>
            <a:r>
              <a:rPr lang="en-US" dirty="0" err="1" smtClean="0">
                <a:latin typeface="Calibri" pitchFamily="34" charset="0"/>
              </a:rPr>
              <a:t>Scriven</a:t>
            </a:r>
            <a:r>
              <a:rPr lang="en-US" dirty="0" smtClean="0">
                <a:latin typeface="Calibri" pitchFamily="34" charset="0"/>
              </a:rPr>
              <a:t> (Eds.), </a:t>
            </a:r>
            <a:r>
              <a:rPr lang="en-US" i="1" dirty="0" smtClean="0">
                <a:latin typeface="Calibri" pitchFamily="34" charset="0"/>
              </a:rPr>
              <a:t>Reforming the evaluation of research. New Directions for Evaluation, 118, 73–87.</a:t>
            </a:r>
          </a:p>
          <a:p>
            <a:r>
              <a:rPr lang="en-US" baseline="30000" dirty="0" smtClean="0">
                <a:latin typeface="Calibri" pitchFamily="34" charset="0"/>
              </a:rPr>
              <a:t>3</a:t>
            </a:r>
            <a:r>
              <a:rPr lang="en-US" dirty="0" smtClean="0">
                <a:latin typeface="Calibri" pitchFamily="34" charset="0"/>
              </a:rPr>
              <a:t>Mâsse, LC, et al. </a:t>
            </a:r>
            <a:r>
              <a:rPr lang="en-US" i="1" dirty="0" smtClean="0">
                <a:latin typeface="Calibri" pitchFamily="34" charset="0"/>
              </a:rPr>
              <a:t>Am J </a:t>
            </a:r>
            <a:r>
              <a:rPr lang="en-US" i="1" dirty="0" err="1" smtClean="0">
                <a:latin typeface="Calibri" pitchFamily="34" charset="0"/>
              </a:rPr>
              <a:t>Prev</a:t>
            </a:r>
            <a:r>
              <a:rPr lang="en-US" i="1" dirty="0" smtClean="0">
                <a:latin typeface="Calibri" pitchFamily="34" charset="0"/>
              </a:rPr>
              <a:t> Med</a:t>
            </a:r>
            <a:r>
              <a:rPr lang="en-US" dirty="0" smtClean="0">
                <a:latin typeface="Calibri" pitchFamily="34" charset="0"/>
              </a:rPr>
              <a:t>. 2008; 35 (2S): S151-S160. </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381000" y="-457200"/>
            <a:ext cx="8229600" cy="1722438"/>
          </a:xfrm>
        </p:spPr>
        <p:txBody>
          <a:bodyPr/>
          <a:lstStyle/>
          <a:p>
            <a:pPr eaLnBrk="1" hangingPunct="1"/>
            <a:r>
              <a:rPr lang="en-US" dirty="0" smtClean="0"/>
              <a:t>Outline</a:t>
            </a:r>
          </a:p>
        </p:txBody>
      </p:sp>
      <p:sp>
        <p:nvSpPr>
          <p:cNvPr id="19458" name="Content Placeholder 2"/>
          <p:cNvSpPr>
            <a:spLocks noGrp="1"/>
          </p:cNvSpPr>
          <p:nvPr>
            <p:ph idx="1"/>
          </p:nvPr>
        </p:nvSpPr>
        <p:spPr>
          <a:xfrm>
            <a:off x="457200" y="762000"/>
            <a:ext cx="8229600" cy="5638800"/>
          </a:xfrm>
        </p:spPr>
        <p:txBody>
          <a:bodyPr/>
          <a:lstStyle/>
          <a:p>
            <a:pPr eaLnBrk="1" hangingPunct="1"/>
            <a:r>
              <a:rPr lang="en-US" sz="2800" dirty="0" smtClean="0"/>
              <a:t>Need for Implementation Research</a:t>
            </a:r>
          </a:p>
          <a:p>
            <a:pPr eaLnBrk="1" hangingPunct="1"/>
            <a:endParaRPr lang="en-US" sz="2800" dirty="0" smtClean="0"/>
          </a:p>
          <a:p>
            <a:pPr eaLnBrk="1" hangingPunct="1"/>
            <a:r>
              <a:rPr lang="en-US" sz="2800" dirty="0" smtClean="0"/>
              <a:t>What Do We Know About Dissemination &amp; Implementation (D&amp;I) Science?</a:t>
            </a:r>
          </a:p>
          <a:p>
            <a:pPr eaLnBrk="1" hangingPunct="1"/>
            <a:endParaRPr lang="en-US" sz="2800" dirty="0" smtClean="0"/>
          </a:p>
          <a:p>
            <a:pPr eaLnBrk="1" hangingPunct="1"/>
            <a:r>
              <a:rPr lang="en-US" sz="2800" dirty="0" smtClean="0"/>
              <a:t>How to Make Sense out of this Complexity? </a:t>
            </a:r>
          </a:p>
          <a:p>
            <a:pPr lvl="1" eaLnBrk="1" hangingPunct="1"/>
            <a:r>
              <a:rPr lang="en-US" sz="2400" dirty="0" smtClean="0"/>
              <a:t>The Evidence Integration Triangle (EIT)</a:t>
            </a:r>
          </a:p>
          <a:p>
            <a:pPr eaLnBrk="1" hangingPunct="1"/>
            <a:endParaRPr lang="en-US" sz="2800" dirty="0" smtClean="0"/>
          </a:p>
          <a:p>
            <a:pPr eaLnBrk="1" hangingPunct="1"/>
            <a:r>
              <a:rPr lang="en-US" sz="2800" dirty="0" smtClean="0"/>
              <a:t>How to Learn More- and GET FUNDED?</a:t>
            </a:r>
          </a:p>
          <a:p>
            <a:pPr eaLnBrk="1" hangingPunct="1"/>
            <a:endParaRPr lang="en-US" sz="2800" dirty="0" smtClean="0"/>
          </a:p>
          <a:p>
            <a:pPr eaLnBrk="1" hangingPunct="1"/>
            <a:r>
              <a:rPr lang="en-US" sz="2800" dirty="0" smtClean="0"/>
              <a:t>Future Directions and  Opportunities to Get Involved</a:t>
            </a:r>
          </a:p>
          <a:p>
            <a:pPr eaLnBrk="1" hangingPunct="1"/>
            <a:endParaRPr lang="en-US" sz="2800" dirty="0" smtClean="0"/>
          </a:p>
          <a:p>
            <a:pPr eaLnBrk="1" hangingPunct="1"/>
            <a:endParaRPr lang="en-US" sz="2800" dirty="0" smtClean="0"/>
          </a:p>
        </p:txBody>
      </p:sp>
      <p:sp>
        <p:nvSpPr>
          <p:cNvPr id="19459"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D47E30BC-729C-4EB5-A1B5-FE9E035EAD73}" type="slidenum">
              <a:rPr lang="en-US" sz="1600">
                <a:latin typeface="Calibri" pitchFamily="34" charset="0"/>
              </a:rPr>
              <a:pPr/>
              <a:t>2</a:t>
            </a:fld>
            <a:endParaRPr lang="en-US" sz="1600">
              <a:latin typeface="Calibr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rot="5400000" flipH="1" flipV="1">
            <a:off x="5918200" y="1333500"/>
            <a:ext cx="762000" cy="53340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cstate="print"/>
          <a:srcRect l="11558" r="13400" b="6582"/>
          <a:stretch>
            <a:fillRect/>
          </a:stretch>
        </p:blipFill>
        <p:spPr bwMode="auto">
          <a:xfrm>
            <a:off x="6553200" y="635000"/>
            <a:ext cx="2438400" cy="1828800"/>
          </a:xfrm>
          <a:prstGeom prst="rect">
            <a:avLst/>
          </a:prstGeom>
          <a:noFill/>
          <a:ln w="9525">
            <a:solidFill>
              <a:schemeClr val="bg1">
                <a:lumMod val="50000"/>
              </a:schemeClr>
            </a:solidFill>
            <a:miter lim="800000"/>
            <a:headEnd/>
            <a:tailEnd/>
          </a:ln>
        </p:spPr>
      </p:pic>
      <p:sp>
        <p:nvSpPr>
          <p:cNvPr id="25" name="Up-Down Arrow 24"/>
          <p:cNvSpPr/>
          <p:nvPr/>
        </p:nvSpPr>
        <p:spPr>
          <a:xfrm rot="2229063">
            <a:off x="3478213" y="2359025"/>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Up-Down Arrow 25"/>
          <p:cNvSpPr/>
          <p:nvPr/>
        </p:nvSpPr>
        <p:spPr>
          <a:xfrm rot="5400000">
            <a:off x="4419600" y="3378200"/>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Up-Down Arrow 26"/>
          <p:cNvSpPr/>
          <p:nvPr/>
        </p:nvSpPr>
        <p:spPr>
          <a:xfrm rot="19332619">
            <a:off x="5530850" y="2363788"/>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TextBox 32"/>
          <p:cNvSpPr txBox="1"/>
          <p:nvPr/>
        </p:nvSpPr>
        <p:spPr>
          <a:xfrm>
            <a:off x="0" y="619780"/>
            <a:ext cx="1600200" cy="52322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fontAlgn="auto">
              <a:spcBef>
                <a:spcPts val="0"/>
              </a:spcBef>
              <a:spcAft>
                <a:spcPts val="0"/>
              </a:spcAft>
              <a:defRPr/>
            </a:pPr>
            <a:r>
              <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rPr>
              <a:t>CURRENT</a:t>
            </a:r>
          </a:p>
        </p:txBody>
      </p:sp>
      <p:sp>
        <p:nvSpPr>
          <p:cNvPr id="44" name="TextBox 43"/>
          <p:cNvSpPr txBox="1"/>
          <p:nvPr/>
        </p:nvSpPr>
        <p:spPr>
          <a:xfrm>
            <a:off x="0" y="1000780"/>
            <a:ext cx="1295400" cy="52322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fontAlgn="auto">
              <a:spcBef>
                <a:spcPts val="0"/>
              </a:spcBef>
              <a:spcAft>
                <a:spcPts val="0"/>
              </a:spcAft>
              <a:defRPr/>
            </a:pPr>
            <a:r>
              <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lt"/>
              </a:rPr>
              <a:t>IDEAL</a:t>
            </a:r>
          </a:p>
        </p:txBody>
      </p:sp>
      <p:sp>
        <p:nvSpPr>
          <p:cNvPr id="24" name="TextBox 23"/>
          <p:cNvSpPr txBox="1"/>
          <p:nvPr/>
        </p:nvSpPr>
        <p:spPr>
          <a:xfrm>
            <a:off x="838200" y="4102100"/>
            <a:ext cx="27432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Implementation Process</a:t>
            </a:r>
          </a:p>
          <a:p>
            <a:pPr algn="ctr"/>
            <a:r>
              <a:rPr lang="en-US" sz="1400">
                <a:latin typeface="Calibri" pitchFamily="34" charset="0"/>
              </a:rPr>
              <a:t>(e.g., stakeholder engagement; team-based science; CBPR; patient centered care)</a:t>
            </a:r>
          </a:p>
        </p:txBody>
      </p:sp>
      <p:sp>
        <p:nvSpPr>
          <p:cNvPr id="28" name="TextBox 27"/>
          <p:cNvSpPr txBox="1"/>
          <p:nvPr/>
        </p:nvSpPr>
        <p:spPr>
          <a:xfrm>
            <a:off x="5638800" y="4089400"/>
            <a:ext cx="27432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Practical Measures</a:t>
            </a:r>
            <a:endParaRPr lang="en-US">
              <a:latin typeface="Calibri" pitchFamily="34" charset="0"/>
            </a:endParaRPr>
          </a:p>
          <a:p>
            <a:pPr algn="ctr"/>
            <a:r>
              <a:rPr lang="en-US" sz="1400">
                <a:latin typeface="Calibri" pitchFamily="34" charset="0"/>
              </a:rPr>
              <a:t>(e.g., actionable &amp; longitudinal measures)</a:t>
            </a:r>
          </a:p>
          <a:p>
            <a:pPr algn="ctr"/>
            <a:endParaRPr lang="en-US" sz="1400">
              <a:latin typeface="Calibri" pitchFamily="34" charset="0"/>
            </a:endParaRPr>
          </a:p>
        </p:txBody>
      </p:sp>
      <p:sp>
        <p:nvSpPr>
          <p:cNvPr id="29" name="TextBox 28"/>
          <p:cNvSpPr txBox="1"/>
          <p:nvPr/>
        </p:nvSpPr>
        <p:spPr>
          <a:xfrm>
            <a:off x="3124200" y="1320800"/>
            <a:ext cx="30480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Intervention Program/Policy</a:t>
            </a:r>
            <a:br>
              <a:rPr lang="en-US" b="1">
                <a:latin typeface="Calibri" pitchFamily="34" charset="0"/>
              </a:rPr>
            </a:br>
            <a:r>
              <a:rPr lang="en-US" sz="1400" b="1" i="1">
                <a:latin typeface="Calibri" pitchFamily="34" charset="0"/>
              </a:rPr>
              <a:t>(Prevention or Treatment)</a:t>
            </a:r>
          </a:p>
          <a:p>
            <a:pPr algn="ctr"/>
            <a:r>
              <a:rPr lang="en-US" sz="1400">
                <a:latin typeface="Calibri" pitchFamily="34" charset="0"/>
              </a:rPr>
              <a:t>(e.g., design; key components; principles; external validity) </a:t>
            </a:r>
          </a:p>
        </p:txBody>
      </p:sp>
      <p:sp>
        <p:nvSpPr>
          <p:cNvPr id="47116"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91590A3B-679B-4507-BAC0-C134CD02C0EC}" type="slidenum">
              <a:rPr lang="en-US" sz="1600">
                <a:latin typeface="Calibri" pitchFamily="34" charset="0"/>
              </a:rPr>
              <a:pPr/>
              <a:t>20</a:t>
            </a:fld>
            <a:endParaRPr lang="en-US" sz="1600">
              <a:latin typeface="Calibri" pitchFamily="34" charset="0"/>
            </a:endParaRPr>
          </a:p>
        </p:txBody>
      </p:sp>
      <p:sp>
        <p:nvSpPr>
          <p:cNvPr id="47121" name="Right Brace 34"/>
          <p:cNvSpPr>
            <a:spLocks/>
          </p:cNvSpPr>
          <p:nvPr/>
        </p:nvSpPr>
        <p:spPr bwMode="auto">
          <a:xfrm rot="5400000">
            <a:off x="4489450" y="1301750"/>
            <a:ext cx="241300" cy="7848600"/>
          </a:xfrm>
          <a:prstGeom prst="rightBrace">
            <a:avLst>
              <a:gd name="adj1" fmla="val 8282"/>
              <a:gd name="adj2" fmla="val 50000"/>
            </a:avLst>
          </a:prstGeom>
          <a:noFill/>
          <a:ln w="28575" algn="ctr">
            <a:solidFill>
              <a:srgbClr val="B84542"/>
            </a:solidFill>
            <a:round/>
            <a:headEnd/>
            <a:tailEnd/>
          </a:ln>
        </p:spPr>
        <p:txBody>
          <a:bodyPr/>
          <a:lstStyle/>
          <a:p>
            <a:pPr eaLnBrk="0" hangingPunct="0"/>
            <a:endParaRPr lang="en-US" sz="2400">
              <a:latin typeface="Times"/>
            </a:endParaRPr>
          </a:p>
        </p:txBody>
      </p:sp>
      <p:graphicFrame>
        <p:nvGraphicFramePr>
          <p:cNvPr id="36" name="Table 35"/>
          <p:cNvGraphicFramePr>
            <a:graphicFrameLocks noGrp="1"/>
          </p:cNvGraphicFramePr>
          <p:nvPr/>
        </p:nvGraphicFramePr>
        <p:xfrm>
          <a:off x="1905000" y="5303520"/>
          <a:ext cx="5394325" cy="1371600"/>
        </p:xfrm>
        <a:graphic>
          <a:graphicData uri="http://schemas.openxmlformats.org/drawingml/2006/table">
            <a:tbl>
              <a:tblPr/>
              <a:tblGrid>
                <a:gridCol w="2819400"/>
                <a:gridCol w="2574925"/>
              </a:tblGrid>
              <a:tr h="24447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Calibri" pitchFamily="34" charset="0"/>
                        </a:rPr>
                        <a:t>Multi-Level Context</a:t>
                      </a:r>
                    </a:p>
                  </a:txBody>
                  <a:tcPr horzOverflow="overflow">
                    <a:lnL>
                      <a:noFill/>
                    </a:lnL>
                    <a:lnR>
                      <a:noFill/>
                    </a:lnR>
                    <a:lnT>
                      <a:noFill/>
                    </a:lnT>
                    <a:lnB>
                      <a:noFill/>
                    </a:lnB>
                    <a:lnTlToBr>
                      <a:noFill/>
                    </a:lnTlToBr>
                    <a:lnBlToTr>
                      <a:noFill/>
                    </a:lnBlToTr>
                    <a:noFill/>
                  </a:tcPr>
                </a:tc>
                <a:tc hMerge="1">
                  <a:txBody>
                    <a:bodyPr/>
                    <a:lstStyle/>
                    <a:p>
                      <a:endParaRPr lang="en-US"/>
                    </a:p>
                  </a:txBody>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Intrapersonal/Biological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Calibri" pitchFamily="34" charset="0"/>
                        </a:rPr>
                        <a:t>  Policy</a:t>
                      </a:r>
                    </a:p>
                  </a:txBody>
                  <a:tcPr horzOverflow="overflow">
                    <a:lnL>
                      <a:noFill/>
                    </a:lnL>
                    <a:lnR>
                      <a:noFill/>
                    </a:lnR>
                    <a:lnT>
                      <a:noFill/>
                    </a:lnT>
                    <a:lnB>
                      <a:noFill/>
                    </a:lnB>
                    <a:lnTlToBr>
                      <a:noFill/>
                    </a:lnTlToBr>
                    <a:lnBlToTr>
                      <a:noFill/>
                    </a:lnBlToTr>
                    <a:noFill/>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Interpersonal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Community/Economic</a:t>
                      </a:r>
                    </a:p>
                  </a:txBody>
                  <a:tcPr horzOverflow="overflow">
                    <a:lnL>
                      <a:noFill/>
                    </a:lnL>
                    <a:lnR>
                      <a:noFill/>
                    </a:lnR>
                    <a:lnT>
                      <a:noFill/>
                    </a:lnT>
                    <a:lnB>
                      <a:noFill/>
                    </a:lnB>
                    <a:lnTlToBr>
                      <a:noFill/>
                    </a:lnTlToBr>
                    <a:lnBlToTr>
                      <a:noFill/>
                    </a:lnBlToTr>
                    <a:noFill/>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Calibri" pitchFamily="34" charset="0"/>
                        </a:rPr>
                        <a:t>  Organizational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11000"/>
                        <a:buFont typeface="Arial"/>
                        <a:buChar char="•"/>
                        <a:tabLst/>
                      </a:pPr>
                      <a:r>
                        <a:rPr kumimoji="0" lang="en-US" sz="1600" b="0" i="0" u="none" strike="noStrike" cap="none" normalizeH="0" baseline="0" dirty="0" smtClean="0">
                          <a:ln>
                            <a:noFill/>
                          </a:ln>
                          <a:solidFill>
                            <a:schemeClr val="tx1"/>
                          </a:solidFill>
                          <a:effectLst/>
                          <a:latin typeface="Calibri" pitchFamily="34" charset="0"/>
                        </a:rPr>
                        <a:t>   Social/Environment</a:t>
                      </a:r>
                    </a:p>
                  </a:txBody>
                  <a:tcPr horzOverflow="overflow">
                    <a:lnL>
                      <a:noFill/>
                    </a:lnL>
                    <a:lnR>
                      <a:noFill/>
                    </a:lnR>
                    <a:lnT>
                      <a:noFill/>
                    </a:lnT>
                    <a:lnB>
                      <a:noFill/>
                    </a:lnB>
                    <a:lnTlToBr>
                      <a:noFill/>
                    </a:lnTlToBr>
                    <a:lnBlToTr>
                      <a:noFill/>
                    </a:lnBlToTr>
                    <a:noFill/>
                  </a:tcPr>
                </a:tc>
              </a:tr>
            </a:tbl>
          </a:graphicData>
        </a:graphic>
      </p:graphicFrame>
      <p:sp>
        <p:nvSpPr>
          <p:cNvPr id="20" name="Oval 19"/>
          <p:cNvSpPr/>
          <p:nvPr/>
        </p:nvSpPr>
        <p:spPr bwMode="auto">
          <a:xfrm>
            <a:off x="3962400" y="3124200"/>
            <a:ext cx="1524000" cy="457200"/>
          </a:xfrm>
          <a:prstGeom prst="ellipse">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a:lstStyle/>
          <a:p>
            <a:pPr algn="ctr" eaLnBrk="0" hangingPunct="0">
              <a:defRPr/>
            </a:pPr>
            <a:r>
              <a:rPr lang="en-US" sz="1600" dirty="0">
                <a:latin typeface="+mn-lt"/>
              </a:rPr>
              <a:t>Evidence</a:t>
            </a:r>
          </a:p>
        </p:txBody>
      </p:sp>
      <p:sp>
        <p:nvSpPr>
          <p:cNvPr id="21" name="Oval 20"/>
          <p:cNvSpPr/>
          <p:nvPr/>
        </p:nvSpPr>
        <p:spPr bwMode="auto">
          <a:xfrm>
            <a:off x="3810000" y="3505200"/>
            <a:ext cx="1905000" cy="457200"/>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a:lstStyle/>
          <a:p>
            <a:pPr algn="ctr" eaLnBrk="0" hangingPunct="0">
              <a:defRPr/>
            </a:pPr>
            <a:r>
              <a:rPr lang="en-US" sz="1600" dirty="0">
                <a:latin typeface="+mn-lt"/>
              </a:rPr>
              <a:t>Stakeholders</a:t>
            </a:r>
          </a:p>
        </p:txBody>
      </p:sp>
      <p:sp>
        <p:nvSpPr>
          <p:cNvPr id="22" name="TextBox 21"/>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23" name="TextBox 22"/>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30" name="TextBox 29"/>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31" name="TextBox 30"/>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34" name="TextBox 33"/>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35" name="TextBox 34"/>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29"/>
                                        </p:tgtEl>
                                      </p:cBhvr>
                                      <p:by x="150000" y="150000"/>
                                    </p:animScale>
                                  </p:childTnLst>
                                </p:cTn>
                              </p:par>
                              <p:par>
                                <p:cTn id="9" presetID="6" presetClass="emph" presetSubtype="0" fill="hold" grpId="1" nodeType="withEffect">
                                  <p:stCondLst>
                                    <p:cond delay="0"/>
                                  </p:stCondLst>
                                  <p:childTnLst>
                                    <p:animScale>
                                      <p:cBhvr>
                                        <p:cTn id="10" dur="2000" fill="hold"/>
                                        <p:tgtEl>
                                          <p:spTgt spid="29"/>
                                        </p:tgtEl>
                                      </p:cBhvr>
                                      <p:by x="100000" y="100000"/>
                                    </p:animScale>
                                  </p:childTnLst>
                                </p:cTn>
                              </p:par>
                              <p:par>
                                <p:cTn id="11" presetID="6" presetClass="emph" presetSubtype="0" fill="hold" grpId="0" nodeType="withEffect">
                                  <p:stCondLst>
                                    <p:cond delay="0"/>
                                  </p:stCondLst>
                                  <p:childTnLst>
                                    <p:animScale>
                                      <p:cBhvr>
                                        <p:cTn id="12" dur="2000" fill="hold"/>
                                        <p:tgtEl>
                                          <p:spTgt spid="24"/>
                                        </p:tgtEl>
                                      </p:cBhvr>
                                      <p:by x="50000" y="50000"/>
                                    </p:animScale>
                                  </p:childTnLst>
                                </p:cTn>
                              </p:par>
                              <p:par>
                                <p:cTn id="13" presetID="6" presetClass="emph" presetSubtype="0" fill="hold" grpId="0" nodeType="withEffect">
                                  <p:stCondLst>
                                    <p:cond delay="0"/>
                                  </p:stCondLst>
                                  <p:childTnLst>
                                    <p:animScale>
                                      <p:cBhvr>
                                        <p:cTn id="14" dur="2000" fill="hold"/>
                                        <p:tgtEl>
                                          <p:spTgt spid="28"/>
                                        </p:tgtEl>
                                      </p:cBhvr>
                                      <p:by x="50000" y="50000"/>
                                    </p:animScale>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1000"/>
                                        <p:tgtEl>
                                          <p:spTgt spid="33"/>
                                        </p:tgtEl>
                                        <p:attrNameLst>
                                          <p:attrName>ppt_x</p:attrName>
                                        </p:attrNameLst>
                                      </p:cBhvr>
                                      <p:tavLst>
                                        <p:tav tm="0">
                                          <p:val>
                                            <p:strVal val="ppt_x"/>
                                          </p:val>
                                        </p:tav>
                                        <p:tav tm="100000">
                                          <p:val>
                                            <p:strVal val="ppt_x"/>
                                          </p:val>
                                        </p:tav>
                                      </p:tavLst>
                                    </p:anim>
                                    <p:anim calcmode="lin" valueType="num">
                                      <p:cBhvr additive="base">
                                        <p:cTn id="23" dur="1000"/>
                                        <p:tgtEl>
                                          <p:spTgt spid="33"/>
                                        </p:tgtEl>
                                        <p:attrNameLst>
                                          <p:attrName>ppt_y</p:attrName>
                                        </p:attrNameLst>
                                      </p:cBhvr>
                                      <p:tavLst>
                                        <p:tav tm="0">
                                          <p:val>
                                            <p:strVal val="ppt_y"/>
                                          </p:val>
                                        </p:tav>
                                        <p:tav tm="100000">
                                          <p:val>
                                            <p:strVal val="1+ppt_h/2"/>
                                          </p:val>
                                        </p:tav>
                                      </p:tavLst>
                                    </p:anim>
                                    <p:set>
                                      <p:cBhvr>
                                        <p:cTn id="24" dur="1" fill="hold">
                                          <p:stCondLst>
                                            <p:cond delay="999"/>
                                          </p:stCondLst>
                                        </p:cTn>
                                        <p:tgtEl>
                                          <p:spTgt spid="33"/>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1000" fill="hold"/>
                                        <p:tgtEl>
                                          <p:spTgt spid="44"/>
                                        </p:tgtEl>
                                        <p:attrNameLst>
                                          <p:attrName>ppt_x</p:attrName>
                                        </p:attrNameLst>
                                      </p:cBhvr>
                                      <p:tavLst>
                                        <p:tav tm="0">
                                          <p:val>
                                            <p:strVal val="#ppt_x"/>
                                          </p:val>
                                        </p:tav>
                                        <p:tav tm="100000">
                                          <p:val>
                                            <p:strVal val="#ppt_x"/>
                                          </p:val>
                                        </p:tav>
                                      </p:tavLst>
                                    </p:anim>
                                    <p:anim calcmode="lin" valueType="num">
                                      <p:cBhvr additive="base">
                                        <p:cTn id="28" dur="1000" fill="hold"/>
                                        <p:tgtEl>
                                          <p:spTgt spid="44"/>
                                        </p:tgtEl>
                                        <p:attrNameLst>
                                          <p:attrName>ppt_y</p:attrName>
                                        </p:attrNameLst>
                                      </p:cBhvr>
                                      <p:tavLst>
                                        <p:tav tm="0">
                                          <p:val>
                                            <p:strVal val="1+#ppt_h/2"/>
                                          </p:val>
                                        </p:tav>
                                        <p:tav tm="100000">
                                          <p:val>
                                            <p:strVal val="#ppt_y"/>
                                          </p:val>
                                        </p:tav>
                                      </p:tavLst>
                                    </p:anim>
                                  </p:childTnLst>
                                </p:cTn>
                              </p:par>
                              <p:par>
                                <p:cTn id="29" presetID="6" presetClass="emph" presetSubtype="0" fill="hold" grpId="2" nodeType="withEffect">
                                  <p:stCondLst>
                                    <p:cond delay="0"/>
                                  </p:stCondLst>
                                  <p:childTnLst>
                                    <p:animScale>
                                      <p:cBhvr>
                                        <p:cTn id="30" dur="1000" fill="hold"/>
                                        <p:tgtEl>
                                          <p:spTgt spid="29"/>
                                        </p:tgtEl>
                                      </p:cBhvr>
                                      <p:by x="70000" y="70000"/>
                                    </p:animScale>
                                  </p:childTnLst>
                                </p:cTn>
                              </p:par>
                              <p:par>
                                <p:cTn id="31" presetID="6" presetClass="emph" presetSubtype="0" fill="hold" grpId="1" nodeType="withEffect">
                                  <p:stCondLst>
                                    <p:cond delay="0"/>
                                  </p:stCondLst>
                                  <p:childTnLst>
                                    <p:animScale>
                                      <p:cBhvr>
                                        <p:cTn id="32" dur="1000" fill="hold"/>
                                        <p:tgtEl>
                                          <p:spTgt spid="28"/>
                                        </p:tgtEl>
                                      </p:cBhvr>
                                      <p:by x="200000" y="200000"/>
                                    </p:animScale>
                                  </p:childTnLst>
                                </p:cTn>
                              </p:par>
                              <p:par>
                                <p:cTn id="33" presetID="6" presetClass="emph" presetSubtype="0" fill="hold" grpId="1" nodeType="withEffect">
                                  <p:stCondLst>
                                    <p:cond delay="0"/>
                                  </p:stCondLst>
                                  <p:childTnLst>
                                    <p:animScale>
                                      <p:cBhvr>
                                        <p:cTn id="34" dur="1000" fill="hold"/>
                                        <p:tgtEl>
                                          <p:spTgt spid="24"/>
                                        </p:tgtEl>
                                      </p:cBhvr>
                                      <p:by x="200000" y="200000"/>
                                    </p:animScale>
                                  </p:childTnLst>
                                </p:cTn>
                              </p:par>
                              <p:par>
                                <p:cTn id="35" presetID="1" presetClass="exit" presetSubtype="0" fill="hold" nodeType="withEffect">
                                  <p:stCondLst>
                                    <p:cond delay="0"/>
                                  </p:stCondLst>
                                  <p:childTnLst>
                                    <p:set>
                                      <p:cBhvr>
                                        <p:cTn id="36" dur="1" fill="hold">
                                          <p:stCondLst>
                                            <p:cond delay="0"/>
                                          </p:stCondLst>
                                        </p:cTn>
                                        <p:tgtEl>
                                          <p:spTgt spid="4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8" grpId="0" animBg="1"/>
      <p:bldP spid="28" grpId="1" animBg="1"/>
      <p:bldP spid="29" grpId="0" animBg="1"/>
      <p:bldP spid="29" grpId="1" animBg="1"/>
      <p:bldP spid="29"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Up-Down Arrow 24"/>
          <p:cNvSpPr/>
          <p:nvPr/>
        </p:nvSpPr>
        <p:spPr>
          <a:xfrm rot="2229063">
            <a:off x="3478213" y="2359025"/>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Up-Down Arrow 25"/>
          <p:cNvSpPr/>
          <p:nvPr/>
        </p:nvSpPr>
        <p:spPr>
          <a:xfrm rot="5400000">
            <a:off x="4419600" y="3378200"/>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Up-Down Arrow 26"/>
          <p:cNvSpPr/>
          <p:nvPr/>
        </p:nvSpPr>
        <p:spPr>
          <a:xfrm rot="19332619">
            <a:off x="5530850" y="2363788"/>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TextBox 23"/>
          <p:cNvSpPr txBox="1"/>
          <p:nvPr/>
        </p:nvSpPr>
        <p:spPr>
          <a:xfrm>
            <a:off x="838200" y="4102100"/>
            <a:ext cx="27432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Implementation Process</a:t>
            </a:r>
          </a:p>
          <a:p>
            <a:pPr algn="ctr"/>
            <a:r>
              <a:rPr lang="en-US" sz="1400">
                <a:latin typeface="Calibri" pitchFamily="34" charset="0"/>
              </a:rPr>
              <a:t>(e.g., stakeholder engagement; team-based science; CBPR; patient centered care)</a:t>
            </a:r>
          </a:p>
        </p:txBody>
      </p:sp>
      <p:sp>
        <p:nvSpPr>
          <p:cNvPr id="28" name="TextBox 27"/>
          <p:cNvSpPr txBox="1"/>
          <p:nvPr/>
        </p:nvSpPr>
        <p:spPr>
          <a:xfrm>
            <a:off x="5638800" y="4089400"/>
            <a:ext cx="27432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Practical Measures</a:t>
            </a:r>
            <a:endParaRPr lang="en-US">
              <a:latin typeface="Calibri" pitchFamily="34" charset="0"/>
            </a:endParaRPr>
          </a:p>
          <a:p>
            <a:pPr algn="ctr"/>
            <a:r>
              <a:rPr lang="en-US" sz="1400">
                <a:latin typeface="Calibri" pitchFamily="34" charset="0"/>
              </a:rPr>
              <a:t>(e.g., actionable &amp; longitudinal measures)</a:t>
            </a:r>
          </a:p>
          <a:p>
            <a:pPr algn="ctr"/>
            <a:endParaRPr lang="en-US" sz="1400">
              <a:latin typeface="Calibri" pitchFamily="34" charset="0"/>
            </a:endParaRPr>
          </a:p>
        </p:txBody>
      </p:sp>
      <p:sp>
        <p:nvSpPr>
          <p:cNvPr id="29" name="TextBox 28"/>
          <p:cNvSpPr txBox="1"/>
          <p:nvPr/>
        </p:nvSpPr>
        <p:spPr>
          <a:xfrm>
            <a:off x="3124200" y="1320800"/>
            <a:ext cx="30480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Intervention Program/Policy</a:t>
            </a:r>
            <a:br>
              <a:rPr lang="en-US" b="1">
                <a:latin typeface="Calibri" pitchFamily="34" charset="0"/>
              </a:rPr>
            </a:br>
            <a:r>
              <a:rPr lang="en-US" sz="1400" b="1" i="1">
                <a:latin typeface="Calibri" pitchFamily="34" charset="0"/>
              </a:rPr>
              <a:t>(Prevention or Treatment)</a:t>
            </a:r>
          </a:p>
          <a:p>
            <a:pPr algn="ctr"/>
            <a:r>
              <a:rPr lang="en-US" sz="1400">
                <a:latin typeface="Calibri" pitchFamily="34" charset="0"/>
              </a:rPr>
              <a:t>(e.g., design; key components; principles; external validity) </a:t>
            </a:r>
          </a:p>
        </p:txBody>
      </p:sp>
      <p:sp>
        <p:nvSpPr>
          <p:cNvPr id="4916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DC6AC97D-9A9E-45F0-9F8A-8317C6BF655A}" type="slidenum">
              <a:rPr lang="en-US" sz="1600">
                <a:latin typeface="Calibri" pitchFamily="34" charset="0"/>
              </a:rPr>
              <a:pPr/>
              <a:t>21</a:t>
            </a:fld>
            <a:endParaRPr lang="en-US" sz="1600">
              <a:latin typeface="Calibri" pitchFamily="34" charset="0"/>
            </a:endParaRPr>
          </a:p>
        </p:txBody>
      </p:sp>
      <p:sp>
        <p:nvSpPr>
          <p:cNvPr id="49165" name="Right Brace 34"/>
          <p:cNvSpPr>
            <a:spLocks/>
          </p:cNvSpPr>
          <p:nvPr/>
        </p:nvSpPr>
        <p:spPr bwMode="auto">
          <a:xfrm rot="5400000">
            <a:off x="4489450" y="1301750"/>
            <a:ext cx="241300" cy="7848600"/>
          </a:xfrm>
          <a:prstGeom prst="rightBrace">
            <a:avLst>
              <a:gd name="adj1" fmla="val 8282"/>
              <a:gd name="adj2" fmla="val 50000"/>
            </a:avLst>
          </a:prstGeom>
          <a:noFill/>
          <a:ln w="28575" algn="ctr">
            <a:solidFill>
              <a:srgbClr val="B84542"/>
            </a:solidFill>
            <a:round/>
            <a:headEnd/>
            <a:tailEnd/>
          </a:ln>
        </p:spPr>
        <p:txBody>
          <a:bodyPr/>
          <a:lstStyle/>
          <a:p>
            <a:pPr eaLnBrk="0" hangingPunct="0"/>
            <a:endParaRPr lang="en-US" sz="2400">
              <a:latin typeface="Times"/>
            </a:endParaRPr>
          </a:p>
        </p:txBody>
      </p:sp>
      <p:graphicFrame>
        <p:nvGraphicFramePr>
          <p:cNvPr id="36" name="Table 35"/>
          <p:cNvGraphicFramePr>
            <a:graphicFrameLocks noGrp="1"/>
          </p:cNvGraphicFramePr>
          <p:nvPr/>
        </p:nvGraphicFramePr>
        <p:xfrm>
          <a:off x="2057400" y="5334000"/>
          <a:ext cx="5394325" cy="1371600"/>
        </p:xfrm>
        <a:graphic>
          <a:graphicData uri="http://schemas.openxmlformats.org/drawingml/2006/table">
            <a:tbl>
              <a:tblPr/>
              <a:tblGrid>
                <a:gridCol w="2819400"/>
                <a:gridCol w="2574925"/>
              </a:tblGrid>
              <a:tr h="24447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Calibri" pitchFamily="34" charset="0"/>
                        </a:rPr>
                        <a:t>Multi-Level Context</a:t>
                      </a:r>
                    </a:p>
                  </a:txBody>
                  <a:tcPr horzOverflow="overflow">
                    <a:lnL>
                      <a:noFill/>
                    </a:lnL>
                    <a:lnR>
                      <a:noFill/>
                    </a:lnR>
                    <a:lnT>
                      <a:noFill/>
                    </a:lnT>
                    <a:lnB>
                      <a:noFill/>
                    </a:lnB>
                    <a:lnTlToBr>
                      <a:noFill/>
                    </a:lnTlToBr>
                    <a:lnBlToTr>
                      <a:noFill/>
                    </a:lnBlToTr>
                    <a:noFill/>
                  </a:tcPr>
                </a:tc>
                <a:tc hMerge="1">
                  <a:txBody>
                    <a:bodyPr/>
                    <a:lstStyle/>
                    <a:p>
                      <a:endParaRPr lang="en-US"/>
                    </a:p>
                  </a:txBody>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Intrapersonal/Biological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Policy</a:t>
                      </a:r>
                    </a:p>
                  </a:txBody>
                  <a:tcPr horzOverflow="overflow">
                    <a:lnL>
                      <a:noFill/>
                    </a:lnL>
                    <a:lnR>
                      <a:noFill/>
                    </a:lnR>
                    <a:lnT>
                      <a:noFill/>
                    </a:lnT>
                    <a:lnB>
                      <a:noFill/>
                    </a:lnB>
                    <a:lnTlToBr>
                      <a:noFill/>
                    </a:lnTlToBr>
                    <a:lnBlToTr>
                      <a:noFill/>
                    </a:lnBlToTr>
                    <a:noFill/>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Interpersonal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Calibri" pitchFamily="34" charset="0"/>
                        </a:rPr>
                        <a:t>  Community/Economic</a:t>
                      </a:r>
                    </a:p>
                  </a:txBody>
                  <a:tcPr horzOverflow="overflow">
                    <a:lnL>
                      <a:noFill/>
                    </a:lnL>
                    <a:lnR>
                      <a:noFill/>
                    </a:lnR>
                    <a:lnT>
                      <a:noFill/>
                    </a:lnT>
                    <a:lnB>
                      <a:noFill/>
                    </a:lnB>
                    <a:lnTlToBr>
                      <a:noFill/>
                    </a:lnTlToBr>
                    <a:lnBlToTr>
                      <a:noFill/>
                    </a:lnBlToTr>
                    <a:noFill/>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Calibri" pitchFamily="34" charset="0"/>
                        </a:rPr>
                        <a:t>  Organizational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11000"/>
                        <a:buFont typeface="Arial"/>
                        <a:buChar char="•"/>
                        <a:tabLst/>
                      </a:pPr>
                      <a:r>
                        <a:rPr kumimoji="0" lang="en-US" sz="1600" b="0" i="0" u="none" strike="noStrike" cap="none" normalizeH="0" baseline="0" dirty="0" smtClean="0">
                          <a:ln>
                            <a:noFill/>
                          </a:ln>
                          <a:solidFill>
                            <a:schemeClr val="tx1"/>
                          </a:solidFill>
                          <a:effectLst/>
                          <a:latin typeface="Calibri" pitchFamily="34" charset="0"/>
                        </a:rPr>
                        <a:t>   Social/Environment</a:t>
                      </a:r>
                    </a:p>
                  </a:txBody>
                  <a:tcPr horzOverflow="overflow">
                    <a:lnL>
                      <a:noFill/>
                    </a:lnL>
                    <a:lnR>
                      <a:noFill/>
                    </a:lnR>
                    <a:lnT>
                      <a:noFill/>
                    </a:lnT>
                    <a:lnB>
                      <a:noFill/>
                    </a:lnB>
                    <a:lnTlToBr>
                      <a:noFill/>
                    </a:lnTlToBr>
                    <a:lnBlToTr>
                      <a:noFill/>
                    </a:lnBlToTr>
                    <a:noFill/>
                  </a:tcPr>
                </a:tc>
              </a:tr>
            </a:tbl>
          </a:graphicData>
        </a:graphic>
      </p:graphicFrame>
      <p:sp>
        <p:nvSpPr>
          <p:cNvPr id="20" name="TextBox 19"/>
          <p:cNvSpPr txBox="1">
            <a:spLocks noChangeArrowheads="1"/>
          </p:cNvSpPr>
          <p:nvPr/>
        </p:nvSpPr>
        <p:spPr bwMode="auto">
          <a:xfrm rot="-3191254">
            <a:off x="2923381" y="2844007"/>
            <a:ext cx="1204913" cy="381000"/>
          </a:xfrm>
          <a:prstGeom prst="rect">
            <a:avLst/>
          </a:prstGeom>
          <a:noFill/>
          <a:ln w="9525">
            <a:noFill/>
            <a:miter lim="800000"/>
            <a:headEnd/>
            <a:tailEnd/>
          </a:ln>
        </p:spPr>
        <p:txBody>
          <a:bodyPr>
            <a:spAutoFit/>
          </a:bodyPr>
          <a:lstStyle/>
          <a:p>
            <a:r>
              <a:rPr lang="en-US">
                <a:latin typeface="Calibri" pitchFamily="34" charset="0"/>
              </a:rPr>
              <a:t>Feedback</a:t>
            </a:r>
          </a:p>
        </p:txBody>
      </p:sp>
      <p:sp>
        <p:nvSpPr>
          <p:cNvPr id="21" name="TextBox 20"/>
          <p:cNvSpPr txBox="1">
            <a:spLocks noChangeArrowheads="1"/>
          </p:cNvSpPr>
          <p:nvPr/>
        </p:nvSpPr>
        <p:spPr bwMode="auto">
          <a:xfrm rot="3130125">
            <a:off x="5451475" y="2951163"/>
            <a:ext cx="1203325" cy="381000"/>
          </a:xfrm>
          <a:prstGeom prst="rect">
            <a:avLst/>
          </a:prstGeom>
          <a:noFill/>
          <a:ln w="9525">
            <a:noFill/>
            <a:miter lim="800000"/>
            <a:headEnd/>
            <a:tailEnd/>
          </a:ln>
        </p:spPr>
        <p:txBody>
          <a:bodyPr>
            <a:spAutoFit/>
          </a:bodyPr>
          <a:lstStyle/>
          <a:p>
            <a:r>
              <a:rPr lang="en-US">
                <a:latin typeface="Calibri" pitchFamily="34" charset="0"/>
              </a:rPr>
              <a:t>Feedback</a:t>
            </a:r>
          </a:p>
        </p:txBody>
      </p:sp>
      <p:sp>
        <p:nvSpPr>
          <p:cNvPr id="22" name="TextBox 21"/>
          <p:cNvSpPr txBox="1">
            <a:spLocks noChangeArrowheads="1"/>
          </p:cNvSpPr>
          <p:nvPr/>
        </p:nvSpPr>
        <p:spPr bwMode="auto">
          <a:xfrm>
            <a:off x="4129088" y="4440238"/>
            <a:ext cx="1204912" cy="381000"/>
          </a:xfrm>
          <a:prstGeom prst="rect">
            <a:avLst/>
          </a:prstGeom>
          <a:noFill/>
          <a:ln w="9525">
            <a:noFill/>
            <a:miter lim="800000"/>
            <a:headEnd/>
            <a:tailEnd/>
          </a:ln>
        </p:spPr>
        <p:txBody>
          <a:bodyPr>
            <a:spAutoFit/>
          </a:bodyPr>
          <a:lstStyle/>
          <a:p>
            <a:r>
              <a:rPr lang="en-US">
                <a:latin typeface="Calibri" pitchFamily="34" charset="0"/>
              </a:rPr>
              <a:t>Feedback</a:t>
            </a:r>
          </a:p>
        </p:txBody>
      </p:sp>
      <p:sp>
        <p:nvSpPr>
          <p:cNvPr id="23" name="Oval 22"/>
          <p:cNvSpPr/>
          <p:nvPr/>
        </p:nvSpPr>
        <p:spPr bwMode="auto">
          <a:xfrm>
            <a:off x="3962400" y="3124200"/>
            <a:ext cx="1524000" cy="457200"/>
          </a:xfrm>
          <a:prstGeom prst="ellipse">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a:lstStyle/>
          <a:p>
            <a:pPr algn="ctr" eaLnBrk="0" hangingPunct="0">
              <a:defRPr/>
            </a:pPr>
            <a:r>
              <a:rPr lang="en-US" sz="1600" dirty="0">
                <a:latin typeface="+mn-lt"/>
              </a:rPr>
              <a:t>Evidence</a:t>
            </a:r>
          </a:p>
        </p:txBody>
      </p:sp>
      <p:sp>
        <p:nvSpPr>
          <p:cNvPr id="30" name="Oval 29"/>
          <p:cNvSpPr/>
          <p:nvPr/>
        </p:nvSpPr>
        <p:spPr bwMode="auto">
          <a:xfrm>
            <a:off x="3810000" y="3505200"/>
            <a:ext cx="1905000" cy="457200"/>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a:lstStyle/>
          <a:p>
            <a:pPr algn="ctr" eaLnBrk="0" hangingPunct="0">
              <a:defRPr/>
            </a:pPr>
            <a:r>
              <a:rPr lang="en-US" sz="1600" dirty="0">
                <a:latin typeface="+mn-lt"/>
              </a:rPr>
              <a:t>Stakeholders</a:t>
            </a:r>
          </a:p>
        </p:txBody>
      </p:sp>
      <p:sp>
        <p:nvSpPr>
          <p:cNvPr id="31" name="TextBox 30"/>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33" name="TextBox 32"/>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34" name="TextBox 33"/>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35" name="TextBox 34"/>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40" name="TextBox 39"/>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42" name="TextBox 41"/>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Clr clrSpc="rgb" dir="cw">
                                      <p:cBhvr override="childStyle">
                                        <p:cTn id="6" dur="100" fill="hold"/>
                                        <p:tgtEl>
                                          <p:spTgt spid="25"/>
                                        </p:tgtEl>
                                        <p:attrNameLst>
                                          <p:attrName>style.color</p:attrName>
                                        </p:attrNameLst>
                                      </p:cBhvr>
                                      <p:to>
                                        <a:schemeClr val="accent2"/>
                                      </p:to>
                                    </p:animClr>
                                    <p:animClr clrSpc="rgb" dir="cw">
                                      <p:cBhvr>
                                        <p:cTn id="7" dur="100" fill="hold"/>
                                        <p:tgtEl>
                                          <p:spTgt spid="25"/>
                                        </p:tgtEl>
                                        <p:attrNameLst>
                                          <p:attrName>fillcolor</p:attrName>
                                        </p:attrNameLst>
                                      </p:cBhvr>
                                      <p:to>
                                        <a:schemeClr val="accent2"/>
                                      </p:to>
                                    </p:animClr>
                                    <p:set>
                                      <p:cBhvr>
                                        <p:cTn id="8" dur="100" fill="hold"/>
                                        <p:tgtEl>
                                          <p:spTgt spid="25"/>
                                        </p:tgtEl>
                                        <p:attrNameLst>
                                          <p:attrName>fill.type</p:attrName>
                                        </p:attrNameLst>
                                      </p:cBhvr>
                                      <p:to>
                                        <p:strVal val="solid"/>
                                      </p:to>
                                    </p:set>
                                    <p:set>
                                      <p:cBhvr>
                                        <p:cTn id="9" dur="100" fill="hold"/>
                                        <p:tgtEl>
                                          <p:spTgt spid="25"/>
                                        </p:tgtEl>
                                        <p:attrNameLst>
                                          <p:attrName>fill.on</p:attrName>
                                        </p:attrNameLst>
                                      </p:cBhvr>
                                      <p:to>
                                        <p:strVal val="true"/>
                                      </p:to>
                                    </p:set>
                                    <p:animRot by="120000">
                                      <p:cBhvr>
                                        <p:cTn id="10" dur="100" fill="hold">
                                          <p:stCondLst>
                                            <p:cond delay="0"/>
                                          </p:stCondLst>
                                        </p:cTn>
                                        <p:tgtEl>
                                          <p:spTgt spid="25"/>
                                        </p:tgtEl>
                                        <p:attrNameLst>
                                          <p:attrName>r</p:attrName>
                                        </p:attrNameLst>
                                      </p:cBhvr>
                                    </p:animRot>
                                    <p:animRot by="-240000">
                                      <p:cBhvr>
                                        <p:cTn id="11" dur="200" fill="hold">
                                          <p:stCondLst>
                                            <p:cond delay="200"/>
                                          </p:stCondLst>
                                        </p:cTn>
                                        <p:tgtEl>
                                          <p:spTgt spid="25"/>
                                        </p:tgtEl>
                                        <p:attrNameLst>
                                          <p:attrName>r</p:attrName>
                                        </p:attrNameLst>
                                      </p:cBhvr>
                                    </p:animRot>
                                    <p:animRot by="240000">
                                      <p:cBhvr>
                                        <p:cTn id="12" dur="200" fill="hold">
                                          <p:stCondLst>
                                            <p:cond delay="400"/>
                                          </p:stCondLst>
                                        </p:cTn>
                                        <p:tgtEl>
                                          <p:spTgt spid="25"/>
                                        </p:tgtEl>
                                        <p:attrNameLst>
                                          <p:attrName>r</p:attrName>
                                        </p:attrNameLst>
                                      </p:cBhvr>
                                    </p:animRot>
                                    <p:animRot by="-240000">
                                      <p:cBhvr>
                                        <p:cTn id="13" dur="200" fill="hold">
                                          <p:stCondLst>
                                            <p:cond delay="600"/>
                                          </p:stCondLst>
                                        </p:cTn>
                                        <p:tgtEl>
                                          <p:spTgt spid="25"/>
                                        </p:tgtEl>
                                        <p:attrNameLst>
                                          <p:attrName>r</p:attrName>
                                        </p:attrNameLst>
                                      </p:cBhvr>
                                    </p:animRot>
                                    <p:animRot by="120000">
                                      <p:cBhvr>
                                        <p:cTn id="14" dur="200" fill="hold">
                                          <p:stCondLst>
                                            <p:cond delay="800"/>
                                          </p:stCondLst>
                                        </p:cTn>
                                        <p:tgtEl>
                                          <p:spTgt spid="25"/>
                                        </p:tgtEl>
                                        <p:attrNameLst>
                                          <p:attrName>r</p:attrName>
                                        </p:attrNameLst>
                                      </p:cBhvr>
                                    </p:animRot>
                                  </p:childTnLst>
                                </p:cTn>
                              </p:par>
                              <p:par>
                                <p:cTn id="15" presetID="32" presetClass="emph" presetSubtype="0" fill="hold" grpId="0" nodeType="withEffect">
                                  <p:stCondLst>
                                    <p:cond delay="0"/>
                                  </p:stCondLst>
                                  <p:childTnLst>
                                    <p:animClr clrSpc="rgb" dir="cw">
                                      <p:cBhvr override="childStyle">
                                        <p:cTn id="16" dur="100" fill="hold"/>
                                        <p:tgtEl>
                                          <p:spTgt spid="27"/>
                                        </p:tgtEl>
                                        <p:attrNameLst>
                                          <p:attrName>style.color</p:attrName>
                                        </p:attrNameLst>
                                      </p:cBhvr>
                                      <p:to>
                                        <a:schemeClr val="accent2"/>
                                      </p:to>
                                    </p:animClr>
                                    <p:animClr clrSpc="rgb" dir="cw">
                                      <p:cBhvr>
                                        <p:cTn id="17" dur="100" fill="hold"/>
                                        <p:tgtEl>
                                          <p:spTgt spid="27"/>
                                        </p:tgtEl>
                                        <p:attrNameLst>
                                          <p:attrName>fillcolor</p:attrName>
                                        </p:attrNameLst>
                                      </p:cBhvr>
                                      <p:to>
                                        <a:schemeClr val="accent2"/>
                                      </p:to>
                                    </p:animClr>
                                    <p:set>
                                      <p:cBhvr>
                                        <p:cTn id="18" dur="100" fill="hold"/>
                                        <p:tgtEl>
                                          <p:spTgt spid="27"/>
                                        </p:tgtEl>
                                        <p:attrNameLst>
                                          <p:attrName>fill.type</p:attrName>
                                        </p:attrNameLst>
                                      </p:cBhvr>
                                      <p:to>
                                        <p:strVal val="solid"/>
                                      </p:to>
                                    </p:set>
                                    <p:set>
                                      <p:cBhvr>
                                        <p:cTn id="19" dur="100" fill="hold"/>
                                        <p:tgtEl>
                                          <p:spTgt spid="27"/>
                                        </p:tgtEl>
                                        <p:attrNameLst>
                                          <p:attrName>fill.on</p:attrName>
                                        </p:attrNameLst>
                                      </p:cBhvr>
                                      <p:to>
                                        <p:strVal val="true"/>
                                      </p:to>
                                    </p:set>
                                    <p:animRot by="120000">
                                      <p:cBhvr>
                                        <p:cTn id="20" dur="100" fill="hold">
                                          <p:stCondLst>
                                            <p:cond delay="0"/>
                                          </p:stCondLst>
                                        </p:cTn>
                                        <p:tgtEl>
                                          <p:spTgt spid="27"/>
                                        </p:tgtEl>
                                        <p:attrNameLst>
                                          <p:attrName>r</p:attrName>
                                        </p:attrNameLst>
                                      </p:cBhvr>
                                    </p:animRot>
                                    <p:animRot by="-240000">
                                      <p:cBhvr>
                                        <p:cTn id="21" dur="200" fill="hold">
                                          <p:stCondLst>
                                            <p:cond delay="200"/>
                                          </p:stCondLst>
                                        </p:cTn>
                                        <p:tgtEl>
                                          <p:spTgt spid="27"/>
                                        </p:tgtEl>
                                        <p:attrNameLst>
                                          <p:attrName>r</p:attrName>
                                        </p:attrNameLst>
                                      </p:cBhvr>
                                    </p:animRot>
                                    <p:animRot by="240000">
                                      <p:cBhvr>
                                        <p:cTn id="22" dur="200" fill="hold">
                                          <p:stCondLst>
                                            <p:cond delay="400"/>
                                          </p:stCondLst>
                                        </p:cTn>
                                        <p:tgtEl>
                                          <p:spTgt spid="27"/>
                                        </p:tgtEl>
                                        <p:attrNameLst>
                                          <p:attrName>r</p:attrName>
                                        </p:attrNameLst>
                                      </p:cBhvr>
                                    </p:animRot>
                                    <p:animRot by="-240000">
                                      <p:cBhvr>
                                        <p:cTn id="23" dur="200" fill="hold">
                                          <p:stCondLst>
                                            <p:cond delay="600"/>
                                          </p:stCondLst>
                                        </p:cTn>
                                        <p:tgtEl>
                                          <p:spTgt spid="27"/>
                                        </p:tgtEl>
                                        <p:attrNameLst>
                                          <p:attrName>r</p:attrName>
                                        </p:attrNameLst>
                                      </p:cBhvr>
                                    </p:animRot>
                                    <p:animRot by="120000">
                                      <p:cBhvr>
                                        <p:cTn id="24" dur="200" fill="hold">
                                          <p:stCondLst>
                                            <p:cond delay="800"/>
                                          </p:stCondLst>
                                        </p:cTn>
                                        <p:tgtEl>
                                          <p:spTgt spid="27"/>
                                        </p:tgtEl>
                                        <p:attrNameLst>
                                          <p:attrName>r</p:attrName>
                                        </p:attrNameLst>
                                      </p:cBhvr>
                                    </p:animRot>
                                  </p:childTnLst>
                                </p:cTn>
                              </p:par>
                              <p:par>
                                <p:cTn id="25" presetID="32" presetClass="emph" presetSubtype="0" fill="hold" grpId="0" nodeType="withEffect">
                                  <p:stCondLst>
                                    <p:cond delay="0"/>
                                  </p:stCondLst>
                                  <p:childTnLst>
                                    <p:animClr clrSpc="rgb" dir="cw">
                                      <p:cBhvr override="childStyle">
                                        <p:cTn id="26" dur="100" fill="hold"/>
                                        <p:tgtEl>
                                          <p:spTgt spid="26"/>
                                        </p:tgtEl>
                                        <p:attrNameLst>
                                          <p:attrName>style.color</p:attrName>
                                        </p:attrNameLst>
                                      </p:cBhvr>
                                      <p:to>
                                        <a:schemeClr val="accent2"/>
                                      </p:to>
                                    </p:animClr>
                                    <p:animClr clrSpc="rgb" dir="cw">
                                      <p:cBhvr>
                                        <p:cTn id="27" dur="100" fill="hold"/>
                                        <p:tgtEl>
                                          <p:spTgt spid="26"/>
                                        </p:tgtEl>
                                        <p:attrNameLst>
                                          <p:attrName>fillcolor</p:attrName>
                                        </p:attrNameLst>
                                      </p:cBhvr>
                                      <p:to>
                                        <a:schemeClr val="accent2"/>
                                      </p:to>
                                    </p:animClr>
                                    <p:set>
                                      <p:cBhvr>
                                        <p:cTn id="28" dur="100" fill="hold"/>
                                        <p:tgtEl>
                                          <p:spTgt spid="26"/>
                                        </p:tgtEl>
                                        <p:attrNameLst>
                                          <p:attrName>fill.type</p:attrName>
                                        </p:attrNameLst>
                                      </p:cBhvr>
                                      <p:to>
                                        <p:strVal val="solid"/>
                                      </p:to>
                                    </p:set>
                                    <p:set>
                                      <p:cBhvr>
                                        <p:cTn id="29" dur="100" fill="hold"/>
                                        <p:tgtEl>
                                          <p:spTgt spid="26"/>
                                        </p:tgtEl>
                                        <p:attrNameLst>
                                          <p:attrName>fill.on</p:attrName>
                                        </p:attrNameLst>
                                      </p:cBhvr>
                                      <p:to>
                                        <p:strVal val="true"/>
                                      </p:to>
                                    </p:set>
                                    <p:animRot by="120000">
                                      <p:cBhvr>
                                        <p:cTn id="30" dur="100" fill="hold">
                                          <p:stCondLst>
                                            <p:cond delay="0"/>
                                          </p:stCondLst>
                                        </p:cTn>
                                        <p:tgtEl>
                                          <p:spTgt spid="26"/>
                                        </p:tgtEl>
                                        <p:attrNameLst>
                                          <p:attrName>r</p:attrName>
                                        </p:attrNameLst>
                                      </p:cBhvr>
                                    </p:animRot>
                                    <p:animRot by="-240000">
                                      <p:cBhvr>
                                        <p:cTn id="31" dur="200" fill="hold">
                                          <p:stCondLst>
                                            <p:cond delay="200"/>
                                          </p:stCondLst>
                                        </p:cTn>
                                        <p:tgtEl>
                                          <p:spTgt spid="26"/>
                                        </p:tgtEl>
                                        <p:attrNameLst>
                                          <p:attrName>r</p:attrName>
                                        </p:attrNameLst>
                                      </p:cBhvr>
                                    </p:animRot>
                                    <p:animRot by="240000">
                                      <p:cBhvr>
                                        <p:cTn id="32" dur="200" fill="hold">
                                          <p:stCondLst>
                                            <p:cond delay="400"/>
                                          </p:stCondLst>
                                        </p:cTn>
                                        <p:tgtEl>
                                          <p:spTgt spid="26"/>
                                        </p:tgtEl>
                                        <p:attrNameLst>
                                          <p:attrName>r</p:attrName>
                                        </p:attrNameLst>
                                      </p:cBhvr>
                                    </p:animRot>
                                    <p:animRot by="-240000">
                                      <p:cBhvr>
                                        <p:cTn id="33" dur="200" fill="hold">
                                          <p:stCondLst>
                                            <p:cond delay="600"/>
                                          </p:stCondLst>
                                        </p:cTn>
                                        <p:tgtEl>
                                          <p:spTgt spid="26"/>
                                        </p:tgtEl>
                                        <p:attrNameLst>
                                          <p:attrName>r</p:attrName>
                                        </p:attrNameLst>
                                      </p:cBhvr>
                                    </p:animRot>
                                    <p:animRot by="120000">
                                      <p:cBhvr>
                                        <p:cTn id="34" dur="200" fill="hold">
                                          <p:stCondLst>
                                            <p:cond delay="800"/>
                                          </p:stCondLst>
                                        </p:cTn>
                                        <p:tgtEl>
                                          <p:spTgt spid="26"/>
                                        </p:tgtEl>
                                        <p:attrNameLst>
                                          <p:attrName>r</p:attrName>
                                        </p:attrNameLst>
                                      </p:cBhvr>
                                    </p:animRo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457200" y="762000"/>
            <a:ext cx="8229600" cy="914400"/>
          </a:xfrm>
        </p:spPr>
        <p:txBody>
          <a:bodyPr/>
          <a:lstStyle/>
          <a:p>
            <a:pPr eaLnBrk="1" hangingPunct="1"/>
            <a:r>
              <a:rPr lang="en-US" sz="3400" smtClean="0"/>
              <a:t>Practical (Pragmatic) Trials:  Key Contextual Characteristics</a:t>
            </a:r>
          </a:p>
        </p:txBody>
      </p:sp>
      <p:sp>
        <p:nvSpPr>
          <p:cNvPr id="56322" name="Rectangle 5"/>
          <p:cNvSpPr>
            <a:spLocks noGrp="1" noChangeArrowheads="1"/>
          </p:cNvSpPr>
          <p:nvPr>
            <p:ph idx="1"/>
          </p:nvPr>
        </p:nvSpPr>
        <p:spPr>
          <a:xfrm>
            <a:off x="457200" y="2133600"/>
            <a:ext cx="8229600" cy="3276600"/>
          </a:xfrm>
        </p:spPr>
        <p:txBody>
          <a:bodyPr/>
          <a:lstStyle/>
          <a:p>
            <a:pPr eaLnBrk="1" hangingPunct="1">
              <a:lnSpc>
                <a:spcPct val="90000"/>
              </a:lnSpc>
              <a:spcBef>
                <a:spcPct val="80000"/>
              </a:spcBef>
            </a:pPr>
            <a:r>
              <a:rPr lang="en-US" sz="2400" smtClean="0"/>
              <a:t>Multiple, heterogeneous settings</a:t>
            </a:r>
          </a:p>
          <a:p>
            <a:pPr eaLnBrk="1" hangingPunct="1">
              <a:lnSpc>
                <a:spcPct val="90000"/>
              </a:lnSpc>
              <a:spcBef>
                <a:spcPct val="80000"/>
              </a:spcBef>
            </a:pPr>
            <a:r>
              <a:rPr lang="en-US" sz="2400" smtClean="0"/>
              <a:t>Representative populations</a:t>
            </a:r>
          </a:p>
          <a:p>
            <a:pPr eaLnBrk="1" hangingPunct="1">
              <a:lnSpc>
                <a:spcPct val="90000"/>
              </a:lnSpc>
              <a:spcBef>
                <a:spcPct val="80000"/>
              </a:spcBef>
            </a:pPr>
            <a:r>
              <a:rPr lang="en-US" sz="2400" smtClean="0"/>
              <a:t>Comparison conditions are real-world alternatives</a:t>
            </a:r>
          </a:p>
          <a:p>
            <a:pPr eaLnBrk="1" hangingPunct="1">
              <a:lnSpc>
                <a:spcPct val="80000"/>
              </a:lnSpc>
              <a:spcBef>
                <a:spcPct val="80000"/>
              </a:spcBef>
            </a:pPr>
            <a:r>
              <a:rPr lang="en-US" sz="2400" smtClean="0"/>
              <a:t>Multiple outcomes important to decision and policy makers</a:t>
            </a:r>
          </a:p>
        </p:txBody>
      </p:sp>
      <p:sp>
        <p:nvSpPr>
          <p:cNvPr id="23557" name="Text Box 6"/>
          <p:cNvSpPr txBox="1">
            <a:spLocks noChangeArrowheads="1"/>
          </p:cNvSpPr>
          <p:nvPr/>
        </p:nvSpPr>
        <p:spPr bwMode="auto">
          <a:xfrm>
            <a:off x="0" y="5791200"/>
            <a:ext cx="6567488" cy="830263"/>
          </a:xfrm>
          <a:prstGeom prst="rect">
            <a:avLst/>
          </a:prstGeom>
          <a:noFill/>
          <a:ln w="9525">
            <a:noFill/>
            <a:miter lim="800000"/>
            <a:headEnd/>
            <a:tailEnd/>
          </a:ln>
        </p:spPr>
        <p:txBody>
          <a:bodyPr>
            <a:spAutoFit/>
          </a:bodyPr>
          <a:lstStyle/>
          <a:p>
            <a:pPr fontAlgn="auto">
              <a:spcBef>
                <a:spcPts val="0"/>
              </a:spcBef>
              <a:spcAft>
                <a:spcPts val="0"/>
              </a:spcAft>
              <a:defRPr/>
            </a:pPr>
            <a:r>
              <a:rPr lang="en-US" sz="1600" dirty="0">
                <a:latin typeface="+mn-lt"/>
              </a:rPr>
              <a:t>Thorpe KE et al., Can Med Assoc J, 2009, 180: E47-57</a:t>
            </a:r>
          </a:p>
          <a:p>
            <a:pPr marL="231775" indent="-231775" fontAlgn="auto">
              <a:spcBef>
                <a:spcPts val="0"/>
              </a:spcBef>
              <a:spcAft>
                <a:spcPts val="0"/>
              </a:spcAft>
              <a:defRPr/>
            </a:pPr>
            <a:r>
              <a:rPr lang="en-US" sz="1600" dirty="0">
                <a:latin typeface="+mn-lt"/>
              </a:rPr>
              <a:t>Tunis SR et al. Practical clinical trials…</a:t>
            </a:r>
            <a:r>
              <a:rPr lang="en-US" sz="1600" i="1" dirty="0">
                <a:latin typeface="+mn-lt"/>
              </a:rPr>
              <a:t>JAMA</a:t>
            </a:r>
            <a:r>
              <a:rPr lang="en-US" sz="1600" dirty="0">
                <a:latin typeface="+mn-lt"/>
              </a:rPr>
              <a:t> 2003;290:1624-1632</a:t>
            </a:r>
          </a:p>
          <a:p>
            <a:pPr marL="231775" indent="-231775" fontAlgn="auto">
              <a:spcBef>
                <a:spcPts val="0"/>
              </a:spcBef>
              <a:spcAft>
                <a:spcPts val="0"/>
              </a:spcAft>
              <a:defRPr/>
            </a:pPr>
            <a:r>
              <a:rPr lang="en-US" sz="1600" dirty="0">
                <a:latin typeface="+mn-lt"/>
              </a:rPr>
              <a:t>Glasgow RE et al. Practical clinical trials…</a:t>
            </a:r>
            <a:r>
              <a:rPr lang="en-US" sz="1600" i="1" dirty="0">
                <a:latin typeface="+mn-lt"/>
              </a:rPr>
              <a:t>Med Care</a:t>
            </a:r>
            <a:r>
              <a:rPr lang="en-US" sz="1600" dirty="0">
                <a:latin typeface="+mn-lt"/>
              </a:rPr>
              <a:t>2005;43(6):551-557</a:t>
            </a:r>
            <a:endParaRPr lang="en-US" sz="1600" i="1" dirty="0">
              <a:latin typeface="+mn-lt"/>
            </a:endParaRPr>
          </a:p>
        </p:txBody>
      </p:sp>
      <p:sp>
        <p:nvSpPr>
          <p:cNvPr id="56325"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4B2BC178-4F0D-4DB9-B11D-ADD380D55DBD}" type="slidenum">
              <a:rPr lang="en-US" sz="1600">
                <a:latin typeface="Calibri" pitchFamily="34" charset="0"/>
              </a:rPr>
              <a:pPr/>
              <a:t>22</a:t>
            </a:fld>
            <a:endParaRPr lang="en-US" sz="1600">
              <a:latin typeface="Calibri" pitchFamily="34" charset="0"/>
            </a:endParaRPr>
          </a:p>
        </p:txBody>
      </p:sp>
      <p:sp>
        <p:nvSpPr>
          <p:cNvPr id="11" name="TextBox 10"/>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5" name="TextBox 14"/>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7" name="TextBox 16"/>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8" name="TextBox 17"/>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19" name="TextBox 18"/>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0" name="TextBox 19"/>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66800"/>
            <a:ext cx="5638800" cy="4495800"/>
          </a:xfrm>
        </p:spPr>
        <p:txBody>
          <a:bodyPr/>
          <a:lstStyle/>
          <a:p>
            <a:pPr marL="0" indent="0" eaLnBrk="1" hangingPunct="1">
              <a:buFontTx/>
              <a:buNone/>
              <a:defRPr/>
            </a:pPr>
            <a:r>
              <a:rPr lang="en-US" sz="3600" b="1" i="1" dirty="0" smtClean="0">
                <a:solidFill>
                  <a:srgbClr val="B84542"/>
                </a:solidFill>
              </a:rPr>
              <a:t>“For every complex problem there is a simple solution ... </a:t>
            </a:r>
            <a:br>
              <a:rPr lang="en-US" sz="3600" b="1" i="1" dirty="0" smtClean="0">
                <a:solidFill>
                  <a:srgbClr val="B84542"/>
                </a:solidFill>
              </a:rPr>
            </a:br>
            <a:r>
              <a:rPr lang="en-US" sz="3600" b="1" i="1" dirty="0" smtClean="0">
                <a:solidFill>
                  <a:srgbClr val="B84542"/>
                </a:solidFill>
              </a:rPr>
              <a:t>and it is wrong.”</a:t>
            </a:r>
          </a:p>
          <a:p>
            <a:pPr eaLnBrk="1" hangingPunct="1">
              <a:buFontTx/>
              <a:buNone/>
              <a:defRPr/>
            </a:pPr>
            <a:endParaRPr lang="en-US" sz="3600" b="1" i="1" dirty="0" smtClean="0">
              <a:solidFill>
                <a:srgbClr val="B84542"/>
              </a:solidFill>
            </a:endParaRPr>
          </a:p>
          <a:p>
            <a:pPr algn="r" eaLnBrk="1" hangingPunct="1">
              <a:buFontTx/>
              <a:buNone/>
              <a:defRPr/>
            </a:pPr>
            <a:r>
              <a:rPr lang="en-US" sz="3600" b="1" i="1" dirty="0" smtClean="0"/>
              <a:t>H.L. Mencken</a:t>
            </a:r>
            <a:endParaRPr lang="en-US" sz="3600" b="1" i="1" dirty="0"/>
          </a:p>
        </p:txBody>
      </p:sp>
      <p:pic>
        <p:nvPicPr>
          <p:cNvPr id="51202" name="Picture 4" descr="HL_Mencken"/>
          <p:cNvPicPr>
            <a:picLocks noChangeAspect="1" noChangeArrowheads="1"/>
          </p:cNvPicPr>
          <p:nvPr/>
        </p:nvPicPr>
        <p:blipFill>
          <a:blip r:embed="rId2" cstate="print"/>
          <a:srcRect/>
          <a:stretch>
            <a:fillRect/>
          </a:stretch>
        </p:blipFill>
        <p:spPr bwMode="auto">
          <a:xfrm>
            <a:off x="1143000" y="2971800"/>
            <a:ext cx="2438400" cy="3079750"/>
          </a:xfrm>
          <a:prstGeom prst="rect">
            <a:avLst/>
          </a:prstGeom>
          <a:noFill/>
          <a:ln w="9525">
            <a:noFill/>
            <a:miter lim="800000"/>
            <a:headEnd/>
            <a:tailEnd/>
          </a:ln>
        </p:spPr>
      </p:pic>
      <p:sp>
        <p:nvSpPr>
          <p:cNvPr id="51203"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72A12AD3-EF1A-464E-B10D-A12688CE856A}" type="slidenum">
              <a:rPr lang="en-US" sz="1600">
                <a:latin typeface="Calibri" pitchFamily="34" charset="0"/>
              </a:rPr>
              <a:pPr/>
              <a:t>23</a:t>
            </a:fld>
            <a:endParaRPr lang="en-US" sz="1600">
              <a:latin typeface="Calibr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265113" y="1568450"/>
            <a:ext cx="8613775" cy="4908550"/>
          </a:xfrm>
          <a:prstGeom prst="rect">
            <a:avLst/>
          </a:prstGeom>
          <a:solidFill>
            <a:schemeClr val="bg1">
              <a:lumMod val="95000"/>
              <a:alpha val="83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sz="2400">
              <a:latin typeface="Times" pitchFamily="18" charset="0"/>
            </a:endParaRPr>
          </a:p>
        </p:txBody>
      </p:sp>
      <p:sp>
        <p:nvSpPr>
          <p:cNvPr id="52226" name="Rectangle 6"/>
          <p:cNvSpPr>
            <a:spLocks noChangeArrowheads="1"/>
          </p:cNvSpPr>
          <p:nvPr/>
        </p:nvSpPr>
        <p:spPr bwMode="auto">
          <a:xfrm>
            <a:off x="152400" y="746125"/>
            <a:ext cx="8991600" cy="400050"/>
          </a:xfrm>
          <a:prstGeom prst="rect">
            <a:avLst/>
          </a:prstGeom>
          <a:noFill/>
          <a:ln w="9525">
            <a:noFill/>
            <a:miter lim="800000"/>
            <a:headEnd/>
            <a:tailEnd/>
          </a:ln>
        </p:spPr>
        <p:txBody>
          <a:bodyPr/>
          <a:lstStyle/>
          <a:p>
            <a:endParaRPr lang="en-US">
              <a:solidFill>
                <a:srgbClr val="0000FF"/>
              </a:solidFill>
              <a:latin typeface="Times"/>
            </a:endParaRPr>
          </a:p>
        </p:txBody>
      </p:sp>
      <p:sp>
        <p:nvSpPr>
          <p:cNvPr id="52227" name="Rectangle 32"/>
          <p:cNvSpPr>
            <a:spLocks noChangeArrowheads="1"/>
          </p:cNvSpPr>
          <p:nvPr/>
        </p:nvSpPr>
        <p:spPr bwMode="auto">
          <a:xfrm>
            <a:off x="6175375" y="746125"/>
            <a:ext cx="2289175" cy="460375"/>
          </a:xfrm>
          <a:prstGeom prst="rect">
            <a:avLst/>
          </a:prstGeom>
          <a:noFill/>
          <a:ln w="9525">
            <a:noFill/>
            <a:miter lim="800000"/>
            <a:headEnd/>
            <a:tailEnd/>
          </a:ln>
        </p:spPr>
        <p:txBody>
          <a:bodyPr/>
          <a:lstStyle/>
          <a:p>
            <a:endParaRPr lang="en-US">
              <a:solidFill>
                <a:srgbClr val="0000FF"/>
              </a:solidFill>
              <a:latin typeface="Times"/>
            </a:endParaRPr>
          </a:p>
        </p:txBody>
      </p:sp>
      <p:sp>
        <p:nvSpPr>
          <p:cNvPr id="52228" name="Rectangle 89"/>
          <p:cNvSpPr>
            <a:spLocks noChangeArrowheads="1"/>
          </p:cNvSpPr>
          <p:nvPr/>
        </p:nvSpPr>
        <p:spPr bwMode="auto">
          <a:xfrm>
            <a:off x="762000" y="6010275"/>
            <a:ext cx="7927975" cy="796925"/>
          </a:xfrm>
          <a:prstGeom prst="rect">
            <a:avLst/>
          </a:prstGeom>
          <a:noFill/>
          <a:ln w="9525">
            <a:noFill/>
            <a:miter lim="800000"/>
            <a:headEnd/>
            <a:tailEnd/>
          </a:ln>
        </p:spPr>
        <p:txBody>
          <a:bodyPr/>
          <a:lstStyle/>
          <a:p>
            <a:endParaRPr lang="en-US">
              <a:solidFill>
                <a:srgbClr val="0000FF"/>
              </a:solidFill>
              <a:latin typeface="Times"/>
            </a:endParaRPr>
          </a:p>
        </p:txBody>
      </p:sp>
      <p:sp>
        <p:nvSpPr>
          <p:cNvPr id="52229" name="Text Box 90"/>
          <p:cNvSpPr txBox="1">
            <a:spLocks noChangeArrowheads="1"/>
          </p:cNvSpPr>
          <p:nvPr/>
        </p:nvSpPr>
        <p:spPr bwMode="auto">
          <a:xfrm>
            <a:off x="0" y="6553200"/>
            <a:ext cx="4724400" cy="274638"/>
          </a:xfrm>
          <a:prstGeom prst="rect">
            <a:avLst/>
          </a:prstGeom>
          <a:noFill/>
          <a:ln w="9525">
            <a:noFill/>
            <a:miter lim="800000"/>
            <a:headEnd/>
            <a:tailEnd/>
          </a:ln>
        </p:spPr>
        <p:txBody>
          <a:bodyPr>
            <a:spAutoFit/>
          </a:bodyPr>
          <a:lstStyle/>
          <a:p>
            <a:pPr>
              <a:spcBef>
                <a:spcPct val="50000"/>
              </a:spcBef>
            </a:pPr>
            <a:endParaRPr lang="en-US" sz="1200">
              <a:solidFill>
                <a:srgbClr val="0000FF"/>
              </a:solidFill>
              <a:latin typeface="Times New Roman" pitchFamily="18" charset="0"/>
            </a:endParaRPr>
          </a:p>
        </p:txBody>
      </p:sp>
      <p:sp>
        <p:nvSpPr>
          <p:cNvPr id="52230" name="Rectangle 15"/>
          <p:cNvSpPr>
            <a:spLocks noChangeArrowheads="1"/>
          </p:cNvSpPr>
          <p:nvPr/>
        </p:nvSpPr>
        <p:spPr bwMode="auto">
          <a:xfrm>
            <a:off x="242888" y="4125913"/>
            <a:ext cx="1754187" cy="1343025"/>
          </a:xfrm>
          <a:prstGeom prst="rect">
            <a:avLst/>
          </a:prstGeom>
          <a:noFill/>
          <a:ln w="9525">
            <a:noFill/>
            <a:miter lim="800000"/>
            <a:headEnd/>
            <a:tailEnd/>
          </a:ln>
        </p:spPr>
        <p:txBody>
          <a:bodyPr/>
          <a:lstStyle/>
          <a:p>
            <a:endParaRPr lang="en-US">
              <a:solidFill>
                <a:srgbClr val="0000FF"/>
              </a:solidFill>
              <a:latin typeface="Times"/>
            </a:endParaRPr>
          </a:p>
        </p:txBody>
      </p:sp>
      <p:sp>
        <p:nvSpPr>
          <p:cNvPr id="52232" name="Rectangle 71"/>
          <p:cNvSpPr>
            <a:spLocks noChangeArrowheads="1"/>
          </p:cNvSpPr>
          <p:nvPr/>
        </p:nvSpPr>
        <p:spPr bwMode="auto">
          <a:xfrm>
            <a:off x="1054100" y="3983038"/>
            <a:ext cx="6472238" cy="631825"/>
          </a:xfrm>
          <a:prstGeom prst="rect">
            <a:avLst/>
          </a:prstGeom>
          <a:noFill/>
          <a:ln w="9525">
            <a:noFill/>
            <a:miter lim="800000"/>
            <a:headEnd/>
            <a:tailEnd/>
          </a:ln>
        </p:spPr>
        <p:txBody>
          <a:bodyPr/>
          <a:lstStyle/>
          <a:p>
            <a:endParaRPr lang="en-US">
              <a:solidFill>
                <a:srgbClr val="0000FF"/>
              </a:solidFill>
              <a:latin typeface="Times"/>
            </a:endParaRPr>
          </a:p>
        </p:txBody>
      </p:sp>
      <p:sp>
        <p:nvSpPr>
          <p:cNvPr id="52233" name="Title 72"/>
          <p:cNvSpPr>
            <a:spLocks noGrp="1"/>
          </p:cNvSpPr>
          <p:nvPr>
            <p:ph type="title"/>
          </p:nvPr>
        </p:nvSpPr>
        <p:spPr>
          <a:xfrm>
            <a:off x="457200" y="393700"/>
            <a:ext cx="8229600" cy="1143000"/>
          </a:xfrm>
        </p:spPr>
        <p:txBody>
          <a:bodyPr/>
          <a:lstStyle/>
          <a:p>
            <a:pPr eaLnBrk="1" hangingPunct="1"/>
            <a:r>
              <a:rPr lang="en-US" smtClean="0"/>
              <a:t>Bridging the Gap: A Synergistic Model</a:t>
            </a:r>
            <a:br>
              <a:rPr lang="en-US" smtClean="0"/>
            </a:br>
            <a:r>
              <a:rPr lang="en-US" sz="2000" smtClean="0"/>
              <a:t>Getting Evidence-based Cancer Control Interventions into Practice</a:t>
            </a:r>
          </a:p>
        </p:txBody>
      </p:sp>
      <p:sp>
        <p:nvSpPr>
          <p:cNvPr id="52241" name="Text Box 91"/>
          <p:cNvSpPr txBox="1">
            <a:spLocks noChangeArrowheads="1"/>
          </p:cNvSpPr>
          <p:nvPr/>
        </p:nvSpPr>
        <p:spPr bwMode="auto">
          <a:xfrm>
            <a:off x="228600" y="6119813"/>
            <a:ext cx="7181850" cy="304800"/>
          </a:xfrm>
          <a:prstGeom prst="rect">
            <a:avLst/>
          </a:prstGeom>
          <a:noFill/>
          <a:ln w="9525">
            <a:noFill/>
            <a:miter lim="800000"/>
            <a:headEnd/>
            <a:tailEnd/>
          </a:ln>
        </p:spPr>
        <p:txBody>
          <a:bodyPr>
            <a:spAutoFit/>
          </a:bodyPr>
          <a:lstStyle/>
          <a:p>
            <a:pPr>
              <a:spcBef>
                <a:spcPct val="50000"/>
              </a:spcBef>
            </a:pPr>
            <a:r>
              <a:rPr lang="en-US" sz="1400">
                <a:latin typeface="Calibri" pitchFamily="34" charset="0"/>
              </a:rPr>
              <a:t>Tracy Orleans ( RWJF) – Designing for Dissemination Conference Presentation, 9/02</a:t>
            </a:r>
          </a:p>
        </p:txBody>
      </p:sp>
      <p:pic>
        <p:nvPicPr>
          <p:cNvPr id="52242" name="Picture 14"/>
          <p:cNvPicPr>
            <a:picLocks noChangeAspect="1" noChangeArrowheads="1"/>
          </p:cNvPicPr>
          <p:nvPr/>
        </p:nvPicPr>
        <p:blipFill>
          <a:blip r:embed="rId3" cstate="print"/>
          <a:srcRect/>
          <a:stretch>
            <a:fillRect/>
          </a:stretch>
        </p:blipFill>
        <p:spPr bwMode="auto">
          <a:xfrm>
            <a:off x="5981700" y="2636838"/>
            <a:ext cx="573088" cy="590550"/>
          </a:xfrm>
          <a:prstGeom prst="rect">
            <a:avLst/>
          </a:prstGeom>
          <a:noFill/>
          <a:ln w="9525">
            <a:noFill/>
            <a:miter lim="800000"/>
            <a:headEnd/>
            <a:tailEnd/>
          </a:ln>
        </p:spPr>
      </p:pic>
      <p:sp>
        <p:nvSpPr>
          <p:cNvPr id="52243" name="Freeform 43"/>
          <p:cNvSpPr>
            <a:spLocks/>
          </p:cNvSpPr>
          <p:nvPr/>
        </p:nvSpPr>
        <p:spPr bwMode="auto">
          <a:xfrm>
            <a:off x="4527550" y="3630613"/>
            <a:ext cx="550863" cy="331787"/>
          </a:xfrm>
          <a:custGeom>
            <a:avLst/>
            <a:gdLst>
              <a:gd name="T0" fmla="*/ 0 w 382"/>
              <a:gd name="T1" fmla="*/ 2147483647 h 288"/>
              <a:gd name="T2" fmla="*/ 2147483647 w 382"/>
              <a:gd name="T3" fmla="*/ 2147483647 h 288"/>
              <a:gd name="T4" fmla="*/ 2147483647 w 382"/>
              <a:gd name="T5" fmla="*/ 0 h 288"/>
              <a:gd name="T6" fmla="*/ 2147483647 w 382"/>
              <a:gd name="T7" fmla="*/ 0 h 288"/>
              <a:gd name="T8" fmla="*/ 2147483647 w 382"/>
              <a:gd name="T9" fmla="*/ 2147483647 h 288"/>
              <a:gd name="T10" fmla="*/ 2147483647 w 382"/>
              <a:gd name="T11" fmla="*/ 2147483647 h 288"/>
              <a:gd name="T12" fmla="*/ 2147483647 w 382"/>
              <a:gd name="T13" fmla="*/ 2147483647 h 288"/>
              <a:gd name="T14" fmla="*/ 0 w 382"/>
              <a:gd name="T15" fmla="*/ 2147483647 h 288"/>
              <a:gd name="T16" fmla="*/ 0 60000 65536"/>
              <a:gd name="T17" fmla="*/ 0 60000 65536"/>
              <a:gd name="T18" fmla="*/ 0 60000 65536"/>
              <a:gd name="T19" fmla="*/ 0 60000 65536"/>
              <a:gd name="T20" fmla="*/ 0 60000 65536"/>
              <a:gd name="T21" fmla="*/ 0 60000 65536"/>
              <a:gd name="T22" fmla="*/ 0 60000 65536"/>
              <a:gd name="T23" fmla="*/ 0 60000 65536"/>
              <a:gd name="T24" fmla="*/ 0 w 382"/>
              <a:gd name="T25" fmla="*/ 0 h 288"/>
              <a:gd name="T26" fmla="*/ 382 w 382"/>
              <a:gd name="T27" fmla="*/ 288 h 2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2" h="288">
                <a:moveTo>
                  <a:pt x="0" y="162"/>
                </a:moveTo>
                <a:lnTo>
                  <a:pt x="122" y="162"/>
                </a:lnTo>
                <a:lnTo>
                  <a:pt x="122" y="0"/>
                </a:lnTo>
                <a:lnTo>
                  <a:pt x="260" y="0"/>
                </a:lnTo>
                <a:lnTo>
                  <a:pt x="260" y="162"/>
                </a:lnTo>
                <a:lnTo>
                  <a:pt x="382" y="162"/>
                </a:lnTo>
                <a:lnTo>
                  <a:pt x="190" y="288"/>
                </a:lnTo>
                <a:lnTo>
                  <a:pt x="0" y="162"/>
                </a:lnTo>
                <a:close/>
              </a:path>
            </a:pathLst>
          </a:custGeom>
          <a:solidFill>
            <a:srgbClr val="C00000"/>
          </a:solidFill>
          <a:ln w="12700">
            <a:noFill/>
            <a:round/>
            <a:headEnd/>
            <a:tailEnd/>
          </a:ln>
        </p:spPr>
        <p:txBody>
          <a:bodyPr/>
          <a:lstStyle/>
          <a:p>
            <a:endParaRPr lang="en-US">
              <a:latin typeface="Calibri" pitchFamily="34" charset="0"/>
            </a:endParaRPr>
          </a:p>
        </p:txBody>
      </p:sp>
      <p:sp>
        <p:nvSpPr>
          <p:cNvPr id="52244" name="Oval 44"/>
          <p:cNvSpPr>
            <a:spLocks noChangeArrowheads="1"/>
          </p:cNvSpPr>
          <p:nvPr/>
        </p:nvSpPr>
        <p:spPr bwMode="auto">
          <a:xfrm>
            <a:off x="3633788" y="4987925"/>
            <a:ext cx="2428875" cy="1108075"/>
          </a:xfrm>
          <a:prstGeom prst="ellipse">
            <a:avLst/>
          </a:prstGeom>
          <a:solidFill>
            <a:schemeClr val="accent1"/>
          </a:solidFill>
          <a:ln w="9525">
            <a:solidFill>
              <a:srgbClr val="FFFFFF"/>
            </a:solidFill>
            <a:round/>
            <a:headEnd/>
            <a:tailEnd/>
          </a:ln>
        </p:spPr>
        <p:txBody>
          <a:bodyPr/>
          <a:lstStyle/>
          <a:p>
            <a:endParaRPr lang="en-US">
              <a:solidFill>
                <a:schemeClr val="accent1"/>
              </a:solidFill>
              <a:latin typeface="Times"/>
            </a:endParaRPr>
          </a:p>
        </p:txBody>
      </p:sp>
      <p:sp>
        <p:nvSpPr>
          <p:cNvPr id="52245" name="Freeform 48"/>
          <p:cNvSpPr>
            <a:spLocks/>
          </p:cNvSpPr>
          <p:nvPr/>
        </p:nvSpPr>
        <p:spPr bwMode="auto">
          <a:xfrm>
            <a:off x="4730750" y="4732338"/>
            <a:ext cx="227013" cy="220662"/>
          </a:xfrm>
          <a:custGeom>
            <a:avLst/>
            <a:gdLst>
              <a:gd name="T0" fmla="*/ 0 w 190"/>
              <a:gd name="T1" fmla="*/ 2147483647 h 192"/>
              <a:gd name="T2" fmla="*/ 2147483647 w 190"/>
              <a:gd name="T3" fmla="*/ 2147483647 h 192"/>
              <a:gd name="T4" fmla="*/ 2147483647 w 190"/>
              <a:gd name="T5" fmla="*/ 0 h 192"/>
              <a:gd name="T6" fmla="*/ 2147483647 w 190"/>
              <a:gd name="T7" fmla="*/ 0 h 192"/>
              <a:gd name="T8" fmla="*/ 2147483647 w 190"/>
              <a:gd name="T9" fmla="*/ 2147483647 h 192"/>
              <a:gd name="T10" fmla="*/ 2147483647 w 190"/>
              <a:gd name="T11" fmla="*/ 2147483647 h 192"/>
              <a:gd name="T12" fmla="*/ 2147483647 w 190"/>
              <a:gd name="T13" fmla="*/ 2147483647 h 192"/>
              <a:gd name="T14" fmla="*/ 0 w 190"/>
              <a:gd name="T15" fmla="*/ 2147483647 h 192"/>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192"/>
              <a:gd name="T26" fmla="*/ 190 w 190"/>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192">
                <a:moveTo>
                  <a:pt x="0" y="108"/>
                </a:moveTo>
                <a:lnTo>
                  <a:pt x="60" y="108"/>
                </a:lnTo>
                <a:lnTo>
                  <a:pt x="60" y="0"/>
                </a:lnTo>
                <a:lnTo>
                  <a:pt x="130" y="0"/>
                </a:lnTo>
                <a:lnTo>
                  <a:pt x="130" y="108"/>
                </a:lnTo>
                <a:lnTo>
                  <a:pt x="190" y="108"/>
                </a:lnTo>
                <a:lnTo>
                  <a:pt x="94" y="192"/>
                </a:lnTo>
                <a:lnTo>
                  <a:pt x="0" y="108"/>
                </a:lnTo>
                <a:close/>
              </a:path>
            </a:pathLst>
          </a:custGeom>
          <a:solidFill>
            <a:srgbClr val="C00000"/>
          </a:solidFill>
          <a:ln w="12700">
            <a:noFill/>
            <a:round/>
            <a:headEnd/>
            <a:tailEnd/>
          </a:ln>
        </p:spPr>
        <p:txBody>
          <a:bodyPr/>
          <a:lstStyle/>
          <a:p>
            <a:endParaRPr lang="en-US">
              <a:latin typeface="Calibri" pitchFamily="34" charset="0"/>
            </a:endParaRPr>
          </a:p>
        </p:txBody>
      </p:sp>
      <p:pic>
        <p:nvPicPr>
          <p:cNvPr id="52246" name="Picture 51"/>
          <p:cNvPicPr>
            <a:picLocks noChangeAspect="1" noChangeArrowheads="1"/>
          </p:cNvPicPr>
          <p:nvPr/>
        </p:nvPicPr>
        <p:blipFill>
          <a:blip r:embed="rId4" cstate="print"/>
          <a:srcRect/>
          <a:stretch>
            <a:fillRect/>
          </a:stretch>
        </p:blipFill>
        <p:spPr bwMode="auto">
          <a:xfrm>
            <a:off x="3135313" y="2654300"/>
            <a:ext cx="754062" cy="560388"/>
          </a:xfrm>
          <a:prstGeom prst="rect">
            <a:avLst/>
          </a:prstGeom>
          <a:noFill/>
          <a:ln w="9525">
            <a:noFill/>
            <a:miter lim="800000"/>
            <a:headEnd/>
            <a:tailEnd/>
          </a:ln>
        </p:spPr>
      </p:pic>
      <p:grpSp>
        <p:nvGrpSpPr>
          <p:cNvPr id="52247" name="Group 52"/>
          <p:cNvGrpSpPr>
            <a:grpSpLocks/>
          </p:cNvGrpSpPr>
          <p:nvPr/>
        </p:nvGrpSpPr>
        <p:grpSpPr bwMode="auto">
          <a:xfrm>
            <a:off x="2552700" y="2016125"/>
            <a:ext cx="204788" cy="204788"/>
            <a:chOff x="1248" y="906"/>
            <a:chExt cx="150" cy="150"/>
          </a:xfrm>
        </p:grpSpPr>
        <p:sp>
          <p:nvSpPr>
            <p:cNvPr id="52260" name="Freeform 53"/>
            <p:cNvSpPr>
              <a:spLocks/>
            </p:cNvSpPr>
            <p:nvPr/>
          </p:nvSpPr>
          <p:spPr bwMode="auto">
            <a:xfrm>
              <a:off x="1304" y="906"/>
              <a:ext cx="94" cy="94"/>
            </a:xfrm>
            <a:custGeom>
              <a:avLst/>
              <a:gdLst>
                <a:gd name="T0" fmla="*/ 94 w 94"/>
                <a:gd name="T1" fmla="*/ 12 h 94"/>
                <a:gd name="T2" fmla="*/ 82 w 94"/>
                <a:gd name="T3" fmla="*/ 0 h 94"/>
                <a:gd name="T4" fmla="*/ 0 w 94"/>
                <a:gd name="T5" fmla="*/ 82 h 94"/>
                <a:gd name="T6" fmla="*/ 12 w 94"/>
                <a:gd name="T7" fmla="*/ 94 h 94"/>
                <a:gd name="T8" fmla="*/ 94 w 94"/>
                <a:gd name="T9" fmla="*/ 12 h 94"/>
                <a:gd name="T10" fmla="*/ 0 60000 65536"/>
                <a:gd name="T11" fmla="*/ 0 60000 65536"/>
                <a:gd name="T12" fmla="*/ 0 60000 65536"/>
                <a:gd name="T13" fmla="*/ 0 60000 65536"/>
                <a:gd name="T14" fmla="*/ 0 60000 65536"/>
                <a:gd name="T15" fmla="*/ 0 w 94"/>
                <a:gd name="T16" fmla="*/ 0 h 94"/>
                <a:gd name="T17" fmla="*/ 94 w 94"/>
                <a:gd name="T18" fmla="*/ 94 h 94"/>
              </a:gdLst>
              <a:ahLst/>
              <a:cxnLst>
                <a:cxn ang="T10">
                  <a:pos x="T0" y="T1"/>
                </a:cxn>
                <a:cxn ang="T11">
                  <a:pos x="T2" y="T3"/>
                </a:cxn>
                <a:cxn ang="T12">
                  <a:pos x="T4" y="T5"/>
                </a:cxn>
                <a:cxn ang="T13">
                  <a:pos x="T6" y="T7"/>
                </a:cxn>
                <a:cxn ang="T14">
                  <a:pos x="T8" y="T9"/>
                </a:cxn>
              </a:cxnLst>
              <a:rect l="T15" t="T16" r="T17" b="T18"/>
              <a:pathLst>
                <a:path w="94" h="94">
                  <a:moveTo>
                    <a:pt x="94" y="12"/>
                  </a:moveTo>
                  <a:lnTo>
                    <a:pt x="82" y="0"/>
                  </a:lnTo>
                  <a:lnTo>
                    <a:pt x="0" y="82"/>
                  </a:lnTo>
                  <a:lnTo>
                    <a:pt x="12" y="94"/>
                  </a:lnTo>
                  <a:lnTo>
                    <a:pt x="94" y="12"/>
                  </a:lnTo>
                  <a:close/>
                </a:path>
              </a:pathLst>
            </a:custGeom>
            <a:solidFill>
              <a:srgbClr val="000000"/>
            </a:solidFill>
            <a:ln w="9525">
              <a:noFill/>
              <a:round/>
              <a:headEnd/>
              <a:tailEnd/>
            </a:ln>
          </p:spPr>
          <p:txBody>
            <a:bodyPr/>
            <a:lstStyle/>
            <a:p>
              <a:endParaRPr lang="en-US">
                <a:latin typeface="Calibri" pitchFamily="34" charset="0"/>
              </a:endParaRPr>
            </a:p>
          </p:txBody>
        </p:sp>
        <p:sp>
          <p:nvSpPr>
            <p:cNvPr id="52261" name="Freeform 54"/>
            <p:cNvSpPr>
              <a:spLocks/>
            </p:cNvSpPr>
            <p:nvPr/>
          </p:nvSpPr>
          <p:spPr bwMode="auto">
            <a:xfrm>
              <a:off x="1248" y="958"/>
              <a:ext cx="100" cy="98"/>
            </a:xfrm>
            <a:custGeom>
              <a:avLst/>
              <a:gdLst>
                <a:gd name="T0" fmla="*/ 34 w 100"/>
                <a:gd name="T1" fmla="*/ 0 h 98"/>
                <a:gd name="T2" fmla="*/ 0 w 100"/>
                <a:gd name="T3" fmla="*/ 98 h 98"/>
                <a:gd name="T4" fmla="*/ 100 w 100"/>
                <a:gd name="T5" fmla="*/ 66 h 98"/>
                <a:gd name="T6" fmla="*/ 34 w 100"/>
                <a:gd name="T7" fmla="*/ 0 h 98"/>
                <a:gd name="T8" fmla="*/ 0 60000 65536"/>
                <a:gd name="T9" fmla="*/ 0 60000 65536"/>
                <a:gd name="T10" fmla="*/ 0 60000 65536"/>
                <a:gd name="T11" fmla="*/ 0 60000 65536"/>
                <a:gd name="T12" fmla="*/ 0 w 100"/>
                <a:gd name="T13" fmla="*/ 0 h 98"/>
                <a:gd name="T14" fmla="*/ 100 w 100"/>
                <a:gd name="T15" fmla="*/ 98 h 98"/>
              </a:gdLst>
              <a:ahLst/>
              <a:cxnLst>
                <a:cxn ang="T8">
                  <a:pos x="T0" y="T1"/>
                </a:cxn>
                <a:cxn ang="T9">
                  <a:pos x="T2" y="T3"/>
                </a:cxn>
                <a:cxn ang="T10">
                  <a:pos x="T4" y="T5"/>
                </a:cxn>
                <a:cxn ang="T11">
                  <a:pos x="T6" y="T7"/>
                </a:cxn>
              </a:cxnLst>
              <a:rect l="T12" t="T13" r="T14" b="T15"/>
              <a:pathLst>
                <a:path w="100" h="98">
                  <a:moveTo>
                    <a:pt x="34" y="0"/>
                  </a:moveTo>
                  <a:lnTo>
                    <a:pt x="0" y="98"/>
                  </a:lnTo>
                  <a:lnTo>
                    <a:pt x="100" y="66"/>
                  </a:lnTo>
                  <a:lnTo>
                    <a:pt x="34" y="0"/>
                  </a:lnTo>
                  <a:close/>
                </a:path>
              </a:pathLst>
            </a:custGeom>
            <a:solidFill>
              <a:srgbClr val="000000"/>
            </a:solidFill>
            <a:ln w="9525">
              <a:noFill/>
              <a:round/>
              <a:headEnd/>
              <a:tailEnd/>
            </a:ln>
          </p:spPr>
          <p:txBody>
            <a:bodyPr/>
            <a:lstStyle/>
            <a:p>
              <a:endParaRPr lang="en-US">
                <a:latin typeface="Calibri" pitchFamily="34" charset="0"/>
              </a:endParaRPr>
            </a:p>
          </p:txBody>
        </p:sp>
      </p:grpSp>
      <p:grpSp>
        <p:nvGrpSpPr>
          <p:cNvPr id="52248" name="Group 55"/>
          <p:cNvGrpSpPr>
            <a:grpSpLocks/>
          </p:cNvGrpSpPr>
          <p:nvPr/>
        </p:nvGrpSpPr>
        <p:grpSpPr bwMode="auto">
          <a:xfrm>
            <a:off x="6875463" y="2016125"/>
            <a:ext cx="201612" cy="204788"/>
            <a:chOff x="4412" y="906"/>
            <a:chExt cx="148" cy="150"/>
          </a:xfrm>
        </p:grpSpPr>
        <p:sp>
          <p:nvSpPr>
            <p:cNvPr id="52258" name="Freeform 56"/>
            <p:cNvSpPr>
              <a:spLocks/>
            </p:cNvSpPr>
            <p:nvPr/>
          </p:nvSpPr>
          <p:spPr bwMode="auto">
            <a:xfrm>
              <a:off x="4412" y="906"/>
              <a:ext cx="94" cy="94"/>
            </a:xfrm>
            <a:custGeom>
              <a:avLst/>
              <a:gdLst>
                <a:gd name="T0" fmla="*/ 12 w 94"/>
                <a:gd name="T1" fmla="*/ 0 h 94"/>
                <a:gd name="T2" fmla="*/ 0 w 94"/>
                <a:gd name="T3" fmla="*/ 12 h 94"/>
                <a:gd name="T4" fmla="*/ 82 w 94"/>
                <a:gd name="T5" fmla="*/ 94 h 94"/>
                <a:gd name="T6" fmla="*/ 94 w 94"/>
                <a:gd name="T7" fmla="*/ 82 h 94"/>
                <a:gd name="T8" fmla="*/ 12 w 94"/>
                <a:gd name="T9" fmla="*/ 0 h 94"/>
                <a:gd name="T10" fmla="*/ 0 60000 65536"/>
                <a:gd name="T11" fmla="*/ 0 60000 65536"/>
                <a:gd name="T12" fmla="*/ 0 60000 65536"/>
                <a:gd name="T13" fmla="*/ 0 60000 65536"/>
                <a:gd name="T14" fmla="*/ 0 60000 65536"/>
                <a:gd name="T15" fmla="*/ 0 w 94"/>
                <a:gd name="T16" fmla="*/ 0 h 94"/>
                <a:gd name="T17" fmla="*/ 94 w 94"/>
                <a:gd name="T18" fmla="*/ 94 h 94"/>
              </a:gdLst>
              <a:ahLst/>
              <a:cxnLst>
                <a:cxn ang="T10">
                  <a:pos x="T0" y="T1"/>
                </a:cxn>
                <a:cxn ang="T11">
                  <a:pos x="T2" y="T3"/>
                </a:cxn>
                <a:cxn ang="T12">
                  <a:pos x="T4" y="T5"/>
                </a:cxn>
                <a:cxn ang="T13">
                  <a:pos x="T6" y="T7"/>
                </a:cxn>
                <a:cxn ang="T14">
                  <a:pos x="T8" y="T9"/>
                </a:cxn>
              </a:cxnLst>
              <a:rect l="T15" t="T16" r="T17" b="T18"/>
              <a:pathLst>
                <a:path w="94" h="94">
                  <a:moveTo>
                    <a:pt x="12" y="0"/>
                  </a:moveTo>
                  <a:lnTo>
                    <a:pt x="0" y="12"/>
                  </a:lnTo>
                  <a:lnTo>
                    <a:pt x="82" y="94"/>
                  </a:lnTo>
                  <a:lnTo>
                    <a:pt x="94" y="82"/>
                  </a:lnTo>
                  <a:lnTo>
                    <a:pt x="12" y="0"/>
                  </a:lnTo>
                  <a:close/>
                </a:path>
              </a:pathLst>
            </a:custGeom>
            <a:solidFill>
              <a:srgbClr val="000000"/>
            </a:solidFill>
            <a:ln w="9525">
              <a:noFill/>
              <a:round/>
              <a:headEnd/>
              <a:tailEnd/>
            </a:ln>
          </p:spPr>
          <p:txBody>
            <a:bodyPr/>
            <a:lstStyle/>
            <a:p>
              <a:endParaRPr lang="en-US">
                <a:latin typeface="Calibri" pitchFamily="34" charset="0"/>
              </a:endParaRPr>
            </a:p>
          </p:txBody>
        </p:sp>
        <p:sp>
          <p:nvSpPr>
            <p:cNvPr id="52259" name="Freeform 57"/>
            <p:cNvSpPr>
              <a:spLocks/>
            </p:cNvSpPr>
            <p:nvPr/>
          </p:nvSpPr>
          <p:spPr bwMode="auto">
            <a:xfrm>
              <a:off x="4462" y="958"/>
              <a:ext cx="98" cy="98"/>
            </a:xfrm>
            <a:custGeom>
              <a:avLst/>
              <a:gdLst>
                <a:gd name="T0" fmla="*/ 0 w 98"/>
                <a:gd name="T1" fmla="*/ 64 h 98"/>
                <a:gd name="T2" fmla="*/ 98 w 98"/>
                <a:gd name="T3" fmla="*/ 98 h 98"/>
                <a:gd name="T4" fmla="*/ 68 w 98"/>
                <a:gd name="T5" fmla="*/ 0 h 98"/>
                <a:gd name="T6" fmla="*/ 0 w 98"/>
                <a:gd name="T7" fmla="*/ 64 h 98"/>
                <a:gd name="T8" fmla="*/ 0 60000 65536"/>
                <a:gd name="T9" fmla="*/ 0 60000 65536"/>
                <a:gd name="T10" fmla="*/ 0 60000 65536"/>
                <a:gd name="T11" fmla="*/ 0 60000 65536"/>
                <a:gd name="T12" fmla="*/ 0 w 98"/>
                <a:gd name="T13" fmla="*/ 0 h 98"/>
                <a:gd name="T14" fmla="*/ 98 w 98"/>
                <a:gd name="T15" fmla="*/ 98 h 98"/>
              </a:gdLst>
              <a:ahLst/>
              <a:cxnLst>
                <a:cxn ang="T8">
                  <a:pos x="T0" y="T1"/>
                </a:cxn>
                <a:cxn ang="T9">
                  <a:pos x="T2" y="T3"/>
                </a:cxn>
                <a:cxn ang="T10">
                  <a:pos x="T4" y="T5"/>
                </a:cxn>
                <a:cxn ang="T11">
                  <a:pos x="T6" y="T7"/>
                </a:cxn>
              </a:cxnLst>
              <a:rect l="T12" t="T13" r="T14" b="T15"/>
              <a:pathLst>
                <a:path w="98" h="98">
                  <a:moveTo>
                    <a:pt x="0" y="64"/>
                  </a:moveTo>
                  <a:lnTo>
                    <a:pt x="98" y="98"/>
                  </a:lnTo>
                  <a:lnTo>
                    <a:pt x="68" y="0"/>
                  </a:lnTo>
                  <a:lnTo>
                    <a:pt x="0" y="64"/>
                  </a:lnTo>
                  <a:close/>
                </a:path>
              </a:pathLst>
            </a:custGeom>
            <a:solidFill>
              <a:srgbClr val="000000"/>
            </a:solidFill>
            <a:ln w="9525">
              <a:noFill/>
              <a:round/>
              <a:headEnd/>
              <a:tailEnd/>
            </a:ln>
          </p:spPr>
          <p:txBody>
            <a:bodyPr/>
            <a:lstStyle/>
            <a:p>
              <a:endParaRPr lang="en-US">
                <a:latin typeface="Calibri" pitchFamily="34" charset="0"/>
              </a:endParaRPr>
            </a:p>
          </p:txBody>
        </p:sp>
      </p:grpSp>
      <p:grpSp>
        <p:nvGrpSpPr>
          <p:cNvPr id="52249" name="Group 58"/>
          <p:cNvGrpSpPr>
            <a:grpSpLocks/>
          </p:cNvGrpSpPr>
          <p:nvPr/>
        </p:nvGrpSpPr>
        <p:grpSpPr bwMode="auto">
          <a:xfrm>
            <a:off x="4691063" y="2025650"/>
            <a:ext cx="128587" cy="195263"/>
            <a:chOff x="2884" y="912"/>
            <a:chExt cx="94" cy="144"/>
          </a:xfrm>
        </p:grpSpPr>
        <p:sp>
          <p:nvSpPr>
            <p:cNvPr id="52256" name="Rectangle 59"/>
            <p:cNvSpPr>
              <a:spLocks noChangeArrowheads="1"/>
            </p:cNvSpPr>
            <p:nvPr/>
          </p:nvSpPr>
          <p:spPr bwMode="auto">
            <a:xfrm>
              <a:off x="2922" y="912"/>
              <a:ext cx="18" cy="56"/>
            </a:xfrm>
            <a:prstGeom prst="rect">
              <a:avLst/>
            </a:prstGeom>
            <a:solidFill>
              <a:srgbClr val="000000"/>
            </a:solidFill>
            <a:ln w="9525">
              <a:noFill/>
              <a:miter lim="800000"/>
              <a:headEnd/>
              <a:tailEnd/>
            </a:ln>
          </p:spPr>
          <p:txBody>
            <a:bodyPr/>
            <a:lstStyle/>
            <a:p>
              <a:endParaRPr lang="en-US">
                <a:solidFill>
                  <a:srgbClr val="0000FF"/>
                </a:solidFill>
                <a:latin typeface="Times"/>
              </a:endParaRPr>
            </a:p>
          </p:txBody>
        </p:sp>
        <p:sp>
          <p:nvSpPr>
            <p:cNvPr id="52257" name="Freeform 60"/>
            <p:cNvSpPr>
              <a:spLocks/>
            </p:cNvSpPr>
            <p:nvPr/>
          </p:nvSpPr>
          <p:spPr bwMode="auto">
            <a:xfrm>
              <a:off x="2884" y="964"/>
              <a:ext cx="94" cy="92"/>
            </a:xfrm>
            <a:custGeom>
              <a:avLst/>
              <a:gdLst>
                <a:gd name="T0" fmla="*/ 0 w 94"/>
                <a:gd name="T1" fmla="*/ 0 h 92"/>
                <a:gd name="T2" fmla="*/ 48 w 94"/>
                <a:gd name="T3" fmla="*/ 92 h 92"/>
                <a:gd name="T4" fmla="*/ 94 w 94"/>
                <a:gd name="T5" fmla="*/ 0 h 92"/>
                <a:gd name="T6" fmla="*/ 0 w 94"/>
                <a:gd name="T7" fmla="*/ 0 h 92"/>
                <a:gd name="T8" fmla="*/ 0 60000 65536"/>
                <a:gd name="T9" fmla="*/ 0 60000 65536"/>
                <a:gd name="T10" fmla="*/ 0 60000 65536"/>
                <a:gd name="T11" fmla="*/ 0 60000 65536"/>
                <a:gd name="T12" fmla="*/ 0 w 94"/>
                <a:gd name="T13" fmla="*/ 0 h 92"/>
                <a:gd name="T14" fmla="*/ 94 w 94"/>
                <a:gd name="T15" fmla="*/ 92 h 92"/>
              </a:gdLst>
              <a:ahLst/>
              <a:cxnLst>
                <a:cxn ang="T8">
                  <a:pos x="T0" y="T1"/>
                </a:cxn>
                <a:cxn ang="T9">
                  <a:pos x="T2" y="T3"/>
                </a:cxn>
                <a:cxn ang="T10">
                  <a:pos x="T4" y="T5"/>
                </a:cxn>
                <a:cxn ang="T11">
                  <a:pos x="T6" y="T7"/>
                </a:cxn>
              </a:cxnLst>
              <a:rect l="T12" t="T13" r="T14" b="T15"/>
              <a:pathLst>
                <a:path w="94" h="92">
                  <a:moveTo>
                    <a:pt x="0" y="0"/>
                  </a:moveTo>
                  <a:lnTo>
                    <a:pt x="48" y="92"/>
                  </a:lnTo>
                  <a:lnTo>
                    <a:pt x="94" y="0"/>
                  </a:lnTo>
                  <a:lnTo>
                    <a:pt x="0" y="0"/>
                  </a:lnTo>
                  <a:close/>
                </a:path>
              </a:pathLst>
            </a:custGeom>
            <a:solidFill>
              <a:srgbClr val="000000"/>
            </a:solidFill>
            <a:ln w="9525">
              <a:noFill/>
              <a:round/>
              <a:headEnd/>
              <a:tailEnd/>
            </a:ln>
          </p:spPr>
          <p:txBody>
            <a:bodyPr/>
            <a:lstStyle/>
            <a:p>
              <a:endParaRPr lang="en-US">
                <a:latin typeface="Calibri" pitchFamily="34" charset="0"/>
              </a:endParaRPr>
            </a:p>
          </p:txBody>
        </p:sp>
      </p:grpSp>
      <p:sp>
        <p:nvSpPr>
          <p:cNvPr id="89" name="TextBox 88"/>
          <p:cNvSpPr txBox="1"/>
          <p:nvPr/>
        </p:nvSpPr>
        <p:spPr>
          <a:xfrm>
            <a:off x="609600" y="2216150"/>
            <a:ext cx="2454275" cy="1322388"/>
          </a:xfrm>
          <a:prstGeom prst="rect">
            <a:avLst/>
          </a:prstGeom>
          <a:noFill/>
          <a:ln>
            <a:solidFill>
              <a:schemeClr val="accent6">
                <a:lumMod val="50000"/>
              </a:schemeClr>
            </a:solidFill>
          </a:ln>
        </p:spPr>
        <p:txBody>
          <a:bodyPr>
            <a:spAutoFit/>
          </a:bodyPr>
          <a:lstStyle/>
          <a:p>
            <a:pPr algn="ctr" fontAlgn="auto">
              <a:spcBef>
                <a:spcPts val="0"/>
              </a:spcBef>
              <a:spcAft>
                <a:spcPts val="0"/>
              </a:spcAft>
              <a:defRPr/>
            </a:pPr>
            <a:r>
              <a:rPr lang="en-US" sz="1600" b="1" i="1" u="sng" dirty="0">
                <a:latin typeface="Times New Roman" pitchFamily="18" charset="0"/>
                <a:cs typeface="Times New Roman" pitchFamily="18" charset="0"/>
              </a:rPr>
              <a:t>Science Push</a:t>
            </a:r>
          </a:p>
          <a:p>
            <a:pPr algn="ctr" fontAlgn="auto">
              <a:spcBef>
                <a:spcPts val="0"/>
              </a:spcBef>
              <a:spcAft>
                <a:spcPts val="0"/>
              </a:spcAft>
              <a:defRPr/>
            </a:pPr>
            <a:r>
              <a:rPr lang="en-US" sz="1600" i="1" dirty="0">
                <a:latin typeface="Times New Roman" pitchFamily="18" charset="0"/>
                <a:cs typeface="Times New Roman" pitchFamily="18" charset="0"/>
              </a:rPr>
              <a:t>Documenting, improving, and communicating the intervention for wide population use</a:t>
            </a:r>
          </a:p>
        </p:txBody>
      </p:sp>
      <p:sp>
        <p:nvSpPr>
          <p:cNvPr id="91" name="TextBox 90"/>
          <p:cNvSpPr txBox="1"/>
          <p:nvPr/>
        </p:nvSpPr>
        <p:spPr>
          <a:xfrm>
            <a:off x="3898900" y="2286000"/>
            <a:ext cx="1997075" cy="1295400"/>
          </a:xfrm>
          <a:prstGeom prst="rect">
            <a:avLst/>
          </a:prstGeom>
          <a:noFill/>
          <a:ln>
            <a:solidFill>
              <a:schemeClr val="accent6">
                <a:lumMod val="50000"/>
              </a:schemeClr>
            </a:solidFill>
          </a:ln>
        </p:spPr>
        <p:txBody>
          <a:bodyPr/>
          <a:lstStyle/>
          <a:p>
            <a:pPr algn="ctr" fontAlgn="auto">
              <a:spcBef>
                <a:spcPts val="0"/>
              </a:spcBef>
              <a:spcAft>
                <a:spcPts val="0"/>
              </a:spcAft>
              <a:defRPr/>
            </a:pPr>
            <a:r>
              <a:rPr lang="en-US" sz="1600" b="1" i="1" u="sng" dirty="0">
                <a:latin typeface="Times New Roman" pitchFamily="18" charset="0"/>
                <a:cs typeface="Times New Roman" pitchFamily="18" charset="0"/>
              </a:rPr>
              <a:t>Delivery Capacity</a:t>
            </a:r>
          </a:p>
          <a:p>
            <a:pPr algn="ctr" fontAlgn="auto">
              <a:spcBef>
                <a:spcPts val="0"/>
              </a:spcBef>
              <a:spcAft>
                <a:spcPts val="0"/>
              </a:spcAft>
              <a:defRPr/>
            </a:pPr>
            <a:r>
              <a:rPr lang="en-US" sz="1600" i="1" dirty="0">
                <a:latin typeface="Times New Roman" pitchFamily="18" charset="0"/>
                <a:cs typeface="Times New Roman" pitchFamily="18" charset="0"/>
              </a:rPr>
              <a:t>Building the capacity of relevant systems to deliver the intervention</a:t>
            </a:r>
          </a:p>
        </p:txBody>
      </p:sp>
      <p:sp>
        <p:nvSpPr>
          <p:cNvPr id="92" name="TextBox 91"/>
          <p:cNvSpPr txBox="1"/>
          <p:nvPr/>
        </p:nvSpPr>
        <p:spPr>
          <a:xfrm>
            <a:off x="6626225" y="2393950"/>
            <a:ext cx="1997075" cy="1079500"/>
          </a:xfrm>
          <a:prstGeom prst="rect">
            <a:avLst/>
          </a:prstGeom>
          <a:noFill/>
          <a:ln>
            <a:solidFill>
              <a:schemeClr val="accent6">
                <a:lumMod val="50000"/>
              </a:schemeClr>
            </a:solidFill>
          </a:ln>
        </p:spPr>
        <p:txBody>
          <a:bodyPr>
            <a:spAutoFit/>
          </a:bodyPr>
          <a:lstStyle/>
          <a:p>
            <a:pPr algn="ctr" fontAlgn="auto">
              <a:spcBef>
                <a:spcPts val="0"/>
              </a:spcBef>
              <a:spcAft>
                <a:spcPts val="0"/>
              </a:spcAft>
              <a:defRPr/>
            </a:pPr>
            <a:r>
              <a:rPr lang="en-US" sz="1600" b="1" i="1" u="sng" dirty="0">
                <a:latin typeface="Times New Roman" pitchFamily="18" charset="0"/>
                <a:cs typeface="Times New Roman" pitchFamily="18" charset="0"/>
              </a:rPr>
              <a:t>Market Pull/Demand</a:t>
            </a:r>
          </a:p>
          <a:p>
            <a:pPr algn="ctr" fontAlgn="auto">
              <a:spcBef>
                <a:spcPts val="0"/>
              </a:spcBef>
              <a:spcAft>
                <a:spcPts val="0"/>
              </a:spcAft>
              <a:defRPr/>
            </a:pPr>
            <a:r>
              <a:rPr lang="en-US" sz="1600" i="1" dirty="0">
                <a:latin typeface="Times New Roman" pitchFamily="18" charset="0"/>
                <a:cs typeface="Times New Roman" pitchFamily="18" charset="0"/>
              </a:rPr>
              <a:t>Building a market and demand for the intervention</a:t>
            </a:r>
          </a:p>
        </p:txBody>
      </p:sp>
      <p:sp>
        <p:nvSpPr>
          <p:cNvPr id="52253" name="TextBox 92"/>
          <p:cNvSpPr txBox="1">
            <a:spLocks noChangeArrowheads="1"/>
          </p:cNvSpPr>
          <p:nvPr/>
        </p:nvSpPr>
        <p:spPr bwMode="auto">
          <a:xfrm>
            <a:off x="1395413" y="1700213"/>
            <a:ext cx="6642100" cy="276225"/>
          </a:xfrm>
          <a:prstGeom prst="rect">
            <a:avLst/>
          </a:prstGeom>
          <a:noFill/>
          <a:ln w="9525">
            <a:noFill/>
            <a:miter lim="800000"/>
            <a:headEnd/>
            <a:tailEnd/>
          </a:ln>
        </p:spPr>
        <p:txBody>
          <a:bodyPr/>
          <a:lstStyle/>
          <a:p>
            <a:pPr algn="ctr"/>
            <a:r>
              <a:rPr lang="en-US" sz="1400" b="1">
                <a:solidFill>
                  <a:srgbClr val="C00000"/>
                </a:solidFill>
                <a:latin typeface="Times New Roman" pitchFamily="18" charset="0"/>
              </a:rPr>
              <a:t>GOAL:  </a:t>
            </a:r>
            <a:r>
              <a:rPr lang="en-US" sz="1400">
                <a:solidFill>
                  <a:srgbClr val="C00000"/>
                </a:solidFill>
                <a:latin typeface="Times New Roman" pitchFamily="18" charset="0"/>
              </a:rPr>
              <a:t>To increase the adoption, reach and impact of evidence-based cancer control</a:t>
            </a:r>
            <a:endParaRPr lang="en-US">
              <a:solidFill>
                <a:srgbClr val="A80000"/>
              </a:solidFill>
              <a:latin typeface="Calibri" pitchFamily="34" charset="0"/>
            </a:endParaRPr>
          </a:p>
        </p:txBody>
      </p:sp>
      <p:sp>
        <p:nvSpPr>
          <p:cNvPr id="94" name="TextBox 93"/>
          <p:cNvSpPr txBox="1"/>
          <p:nvPr/>
        </p:nvSpPr>
        <p:spPr>
          <a:xfrm>
            <a:off x="1912938" y="3984625"/>
            <a:ext cx="5908675" cy="739775"/>
          </a:xfrm>
          <a:prstGeom prst="rect">
            <a:avLst/>
          </a:prstGeom>
          <a:noFill/>
          <a:ln>
            <a:solidFill>
              <a:schemeClr val="accent6">
                <a:lumMod val="50000"/>
              </a:schemeClr>
            </a:solidFill>
          </a:ln>
        </p:spPr>
        <p:txBody>
          <a:bodyPr>
            <a:spAutoFit/>
          </a:bodyPr>
          <a:lstStyle/>
          <a:p>
            <a:pPr fontAlgn="auto">
              <a:spcBef>
                <a:spcPts val="0"/>
              </a:spcBef>
              <a:spcAft>
                <a:spcPts val="0"/>
              </a:spcAft>
              <a:defRPr/>
            </a:pPr>
            <a:r>
              <a:rPr lang="en-US" sz="1400" dirty="0">
                <a:latin typeface="Times New Roman" pitchFamily="18" charset="0"/>
                <a:cs typeface="Times New Roman" pitchFamily="18" charset="0"/>
              </a:rPr>
              <a:t>Increase the number of systems providing evidence-based cancer control</a:t>
            </a:r>
          </a:p>
          <a:p>
            <a:pPr fontAlgn="auto">
              <a:spcBef>
                <a:spcPts val="0"/>
              </a:spcBef>
              <a:spcAft>
                <a:spcPts val="0"/>
              </a:spcAft>
              <a:defRPr/>
            </a:pPr>
            <a:r>
              <a:rPr lang="en-US" sz="1400" dirty="0">
                <a:latin typeface="Times New Roman" pitchFamily="18" charset="0"/>
                <a:cs typeface="Times New Roman" pitchFamily="18" charset="0"/>
              </a:rPr>
              <a:t>Increase the number of practitioners providing evidence-based cancer control</a:t>
            </a:r>
          </a:p>
          <a:p>
            <a:pPr fontAlgn="auto">
              <a:spcBef>
                <a:spcPts val="0"/>
              </a:spcBef>
              <a:spcAft>
                <a:spcPts val="0"/>
              </a:spcAft>
              <a:defRPr/>
            </a:pPr>
            <a:r>
              <a:rPr lang="en-US" sz="1400" dirty="0">
                <a:latin typeface="Times New Roman" pitchFamily="18" charset="0"/>
                <a:cs typeface="Times New Roman" pitchFamily="18" charset="0"/>
              </a:rPr>
              <a:t>Increase the number of individuals receiving evidence-based cancer control</a:t>
            </a:r>
          </a:p>
        </p:txBody>
      </p:sp>
      <p:sp>
        <p:nvSpPr>
          <p:cNvPr id="52255" name="TextBox 95"/>
          <p:cNvSpPr txBox="1">
            <a:spLocks noChangeArrowheads="1"/>
          </p:cNvSpPr>
          <p:nvPr/>
        </p:nvSpPr>
        <p:spPr bwMode="auto">
          <a:xfrm>
            <a:off x="3867150" y="5135563"/>
            <a:ext cx="1997075" cy="825500"/>
          </a:xfrm>
          <a:prstGeom prst="rect">
            <a:avLst/>
          </a:prstGeom>
          <a:noFill/>
          <a:ln w="9525">
            <a:noFill/>
            <a:miter lim="800000"/>
            <a:headEnd/>
            <a:tailEnd/>
          </a:ln>
        </p:spPr>
        <p:txBody>
          <a:bodyPr>
            <a:spAutoFit/>
          </a:bodyPr>
          <a:lstStyle/>
          <a:p>
            <a:pPr algn="ctr"/>
            <a:r>
              <a:rPr lang="en-US" sz="1600" b="1" i="1" u="sng">
                <a:latin typeface="Times New Roman" pitchFamily="18" charset="0"/>
                <a:cs typeface="Times New Roman" pitchFamily="18" charset="0"/>
              </a:rPr>
              <a:t>ULTIMATE GOAL:</a:t>
            </a:r>
          </a:p>
          <a:p>
            <a:pPr algn="ctr"/>
            <a:r>
              <a:rPr lang="en-US" sz="1600" i="1">
                <a:latin typeface="Times New Roman" pitchFamily="18" charset="0"/>
                <a:cs typeface="Times New Roman" pitchFamily="18" charset="0"/>
              </a:rPr>
              <a:t>Improve population health and well-being</a:t>
            </a:r>
          </a:p>
        </p:txBody>
      </p:sp>
      <p:sp>
        <p:nvSpPr>
          <p:cNvPr id="52236" name="Slide Number Placeholder 3"/>
          <p:cNvSpPr txBox="1">
            <a:spLocks/>
          </p:cNvSpPr>
          <p:nvPr/>
        </p:nvSpPr>
        <p:spPr bwMode="auto">
          <a:xfrm>
            <a:off x="4419600" y="6492875"/>
            <a:ext cx="457200" cy="365125"/>
          </a:xfrm>
          <a:prstGeom prst="rect">
            <a:avLst/>
          </a:prstGeom>
          <a:noFill/>
          <a:ln w="9525">
            <a:noFill/>
            <a:miter lim="800000"/>
            <a:headEnd/>
            <a:tailEnd/>
          </a:ln>
        </p:spPr>
        <p:txBody>
          <a:bodyPr/>
          <a:lstStyle/>
          <a:p>
            <a:fld id="{2E76F5FC-28C2-4A9A-BB74-0723E331D73E}" type="slidenum">
              <a:rPr lang="en-US" sz="1600">
                <a:latin typeface="Calibri" pitchFamily="34" charset="0"/>
              </a:rPr>
              <a:pPr/>
              <a:t>24</a:t>
            </a:fld>
            <a:endParaRPr lang="en-US" sz="1600">
              <a:latin typeface="Calibri" pitchFamily="34" charset="0"/>
            </a:endParaRPr>
          </a:p>
        </p:txBody>
      </p:sp>
      <p:sp>
        <p:nvSpPr>
          <p:cNvPr id="37" name="TextBox 36"/>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38" name="TextBox 37"/>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39" name="TextBox 38"/>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40" name="TextBox 39"/>
          <p:cNvSpPr txBox="1"/>
          <p:nvPr/>
        </p:nvSpPr>
        <p:spPr>
          <a:xfrm>
            <a:off x="3429000" y="101600"/>
            <a:ext cx="1060450"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solidFill>
                <a:latin typeface="+mn-lt"/>
              </a:rPr>
              <a:t>EIT</a:t>
            </a:r>
            <a:endParaRPr lang="en-US" sz="1400" dirty="0">
              <a:solidFill>
                <a:schemeClr val="bg1"/>
              </a:solidFill>
              <a:latin typeface="+mn-lt"/>
            </a:endParaRPr>
          </a:p>
        </p:txBody>
      </p:sp>
      <p:sp>
        <p:nvSpPr>
          <p:cNvPr id="41" name="TextBox 40"/>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42" name="TextBox 41"/>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artoon:  &quot;By God, gentlement, I believe we've found it - the Fountain of Funding&quot;"/>
          <p:cNvPicPr>
            <a:picLocks noChangeAspect="1"/>
          </p:cNvPicPr>
          <p:nvPr/>
        </p:nvPicPr>
        <p:blipFill>
          <a:blip r:embed="rId2" cstate="print"/>
          <a:stretch>
            <a:fillRect/>
          </a:stretch>
        </p:blipFill>
        <p:spPr>
          <a:xfrm>
            <a:off x="85106" y="0"/>
            <a:ext cx="8906494" cy="6858000"/>
          </a:xfrm>
          <a:prstGeom prst="rect">
            <a:avLst/>
          </a:prstGeom>
        </p:spPr>
      </p:pic>
      <p:sp>
        <p:nvSpPr>
          <p:cNvPr id="7" name="Slide Number Placeholder 3"/>
          <p:cNvSpPr txBox="1">
            <a:spLocks/>
          </p:cNvSpPr>
          <p:nvPr/>
        </p:nvSpPr>
        <p:spPr bwMode="auto">
          <a:xfrm>
            <a:off x="0" y="6492875"/>
            <a:ext cx="457200" cy="365125"/>
          </a:xfrm>
          <a:prstGeom prst="rect">
            <a:avLst/>
          </a:prstGeom>
          <a:noFill/>
          <a:ln w="9525">
            <a:noFill/>
            <a:miter lim="800000"/>
            <a:headEnd/>
            <a:tailEnd/>
          </a:ln>
        </p:spPr>
        <p:txBody>
          <a:bodyPr/>
          <a:lstStyle/>
          <a:p>
            <a:fld id="{163F8340-1C08-44C4-9F54-5F74E43FB69E}" type="slidenum">
              <a:rPr lang="en-US" sz="1600">
                <a:latin typeface="Calibri" pitchFamily="34" charset="0"/>
              </a:rPr>
              <a:pPr/>
              <a:t>25</a:t>
            </a:fld>
            <a:endParaRPr lang="en-US" sz="1600" dirty="0">
              <a:latin typeface="Calibr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itle 1"/>
          <p:cNvSpPr>
            <a:spLocks noGrp="1"/>
          </p:cNvSpPr>
          <p:nvPr>
            <p:ph type="title"/>
          </p:nvPr>
        </p:nvSpPr>
        <p:spPr>
          <a:xfrm>
            <a:off x="457200" y="457200"/>
            <a:ext cx="8229600" cy="1143000"/>
          </a:xfrm>
        </p:spPr>
        <p:txBody>
          <a:bodyPr/>
          <a:lstStyle/>
          <a:p>
            <a:r>
              <a:rPr lang="en-US" sz="3400" dirty="0" smtClean="0"/>
              <a:t>The Major Cross-NIH D&amp;I Funding Announcement</a:t>
            </a:r>
          </a:p>
        </p:txBody>
      </p:sp>
      <p:sp>
        <p:nvSpPr>
          <p:cNvPr id="4" name="Content Placeholder 3"/>
          <p:cNvSpPr>
            <a:spLocks noGrp="1"/>
          </p:cNvSpPr>
          <p:nvPr>
            <p:ph idx="1"/>
          </p:nvPr>
        </p:nvSpPr>
        <p:spPr/>
        <p:txBody>
          <a:bodyPr/>
          <a:lstStyle/>
          <a:p>
            <a:pPr marL="347663" indent="-347663">
              <a:spcAft>
                <a:spcPts val="1200"/>
              </a:spcAft>
              <a:buFont typeface="Arial" charset="0"/>
              <a:buChar char="•"/>
            </a:pPr>
            <a:r>
              <a:rPr lang="en-US" sz="2200" dirty="0" smtClean="0"/>
              <a:t>R01 - PAR 10-038 ($500k per annum up to five years)                 </a:t>
            </a:r>
            <a:br>
              <a:rPr lang="en-US" sz="2200" dirty="0" smtClean="0"/>
            </a:br>
            <a:r>
              <a:rPr lang="en-US" sz="2200" dirty="0" smtClean="0"/>
              <a:t>R03 - PAR 10-039 ($50K per annum up to two years) </a:t>
            </a:r>
            <a:br>
              <a:rPr lang="en-US" sz="2200" dirty="0" smtClean="0"/>
            </a:br>
            <a:r>
              <a:rPr lang="en-US" sz="2200" dirty="0" smtClean="0"/>
              <a:t>R21 - PAR 10-040 ($275K up to two years)</a:t>
            </a:r>
          </a:p>
          <a:p>
            <a:pPr marL="347663" indent="-347663">
              <a:spcAft>
                <a:spcPts val="1200"/>
              </a:spcAft>
              <a:buFont typeface="Arial" charset="0"/>
              <a:buChar char="•"/>
            </a:pPr>
            <a:r>
              <a:rPr lang="en-US" sz="2200" dirty="0" smtClean="0"/>
              <a:t>Participating Institutes: NIMH, NCI, NIDA, NIAAA, </a:t>
            </a:r>
            <a:br>
              <a:rPr lang="en-US" sz="2200" dirty="0" smtClean="0"/>
            </a:br>
            <a:r>
              <a:rPr lang="en-US" sz="2200" dirty="0" smtClean="0"/>
              <a:t>NIAID*, NHLBI, NINR, NIDDK*, NINDS*, NIDCD, </a:t>
            </a:r>
            <a:br>
              <a:rPr lang="en-US" sz="2200" dirty="0" smtClean="0"/>
            </a:br>
            <a:r>
              <a:rPr lang="en-US" sz="2200" dirty="0" smtClean="0"/>
              <a:t>NIDCR, &amp; Office of Behavioral &amp; Social Sciences </a:t>
            </a:r>
            <a:br>
              <a:rPr lang="en-US" sz="2200" dirty="0" smtClean="0"/>
            </a:br>
            <a:r>
              <a:rPr lang="en-US" sz="2200" dirty="0" smtClean="0"/>
              <a:t>Research</a:t>
            </a:r>
          </a:p>
          <a:p>
            <a:pPr marL="347663" indent="-347663">
              <a:spcAft>
                <a:spcPts val="1200"/>
              </a:spcAft>
              <a:buFont typeface="Arial" charset="0"/>
              <a:buChar char="•"/>
            </a:pPr>
            <a:r>
              <a:rPr lang="en-US" sz="2200" dirty="0" smtClean="0"/>
              <a:t>Starting October 2010, new standing review committee, Dissemination and Implementation Health Research</a:t>
            </a:r>
          </a:p>
          <a:p>
            <a:pPr marL="347663" indent="-347663">
              <a:spcAft>
                <a:spcPts val="1200"/>
              </a:spcAft>
              <a:buFont typeface="Arial" charset="0"/>
              <a:buChar char="•"/>
            </a:pPr>
            <a:r>
              <a:rPr lang="en-US" sz="2200" dirty="0" smtClean="0"/>
              <a:t>Three submission dates per year:  </a:t>
            </a:r>
            <a:r>
              <a:rPr lang="en-US" sz="2200" b="1" dirty="0" smtClean="0">
                <a:solidFill>
                  <a:srgbClr val="660066"/>
                </a:solidFill>
              </a:rPr>
              <a:t>February, June, October</a:t>
            </a:r>
          </a:p>
          <a:p>
            <a:pPr marL="347663" indent="-347663">
              <a:spcAft>
                <a:spcPts val="1200"/>
              </a:spcAft>
              <a:buFont typeface="Arial" charset="0"/>
              <a:buChar char="•"/>
            </a:pPr>
            <a:endParaRPr lang="en-US" sz="2200" b="1" dirty="0" smtClean="0">
              <a:solidFill>
                <a:schemeClr val="tx1"/>
              </a:solidFill>
            </a:endParaRPr>
          </a:p>
        </p:txBody>
      </p:sp>
      <p:sp>
        <p:nvSpPr>
          <p:cNvPr id="14" name="Text Placeholder 13"/>
          <p:cNvSpPr>
            <a:spLocks noGrp="1"/>
          </p:cNvSpPr>
          <p:nvPr>
            <p:ph type="body" sz="quarter" idx="10"/>
          </p:nvPr>
        </p:nvSpPr>
        <p:spPr/>
        <p:txBody>
          <a:bodyPr/>
          <a:lstStyle/>
          <a:p>
            <a:r>
              <a:rPr lang="en-US" dirty="0" smtClean="0"/>
              <a:t>* New Participating Institutes</a:t>
            </a:r>
          </a:p>
          <a:p>
            <a:endParaRPr lang="en-US" dirty="0"/>
          </a:p>
        </p:txBody>
      </p:sp>
      <p:sp>
        <p:nvSpPr>
          <p:cNvPr id="20" name="Slide Number Placeholder 3"/>
          <p:cNvSpPr txBox="1">
            <a:spLocks/>
          </p:cNvSpPr>
          <p:nvPr/>
        </p:nvSpPr>
        <p:spPr>
          <a:xfrm>
            <a:off x="4343400" y="6492875"/>
            <a:ext cx="457200" cy="36512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A973AE-A547-4B5D-8EBA-85A7EC0236E7}" type="slidenum">
              <a:rPr kumimoji="0" lang="en-US" sz="16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6" name="TextBox 5"/>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7" name="TextBox 6"/>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8" name="TextBox 7"/>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9" name="TextBox 8"/>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10" name="TextBox 9"/>
          <p:cNvSpPr txBox="1"/>
          <p:nvPr/>
        </p:nvSpPr>
        <p:spPr>
          <a:xfrm>
            <a:off x="4495800" y="98623"/>
            <a:ext cx="1447800" cy="307777"/>
          </a:xfrm>
          <a:prstGeom prst="rect">
            <a:avLst/>
          </a:prstGeom>
          <a:solidFill>
            <a:srgbClr val="C0504D"/>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rgbClr val="FFFFFF"/>
                </a:solidFill>
                <a:latin typeface="+mn-lt"/>
              </a:rPr>
              <a:t>Funding</a:t>
            </a:r>
            <a:endParaRPr lang="en-US" sz="1400" b="1" dirty="0">
              <a:solidFill>
                <a:srgbClr val="FFFFFF"/>
              </a:solidFill>
              <a:latin typeface="+mn-lt"/>
            </a:endParaRPr>
          </a:p>
        </p:txBody>
      </p:sp>
      <p:pic>
        <p:nvPicPr>
          <p:cNvPr id="11" name="Picture 3" descr="Trans-NIH_D&amp;I_PAR_Factsheet_Image"/>
          <p:cNvPicPr>
            <a:picLocks noChangeAspect="1" noChangeArrowheads="1"/>
          </p:cNvPicPr>
          <p:nvPr/>
        </p:nvPicPr>
        <p:blipFill>
          <a:blip r:embed="rId3" cstate="print"/>
          <a:srcRect/>
          <a:stretch>
            <a:fillRect/>
          </a:stretch>
        </p:blipFill>
        <p:spPr bwMode="auto">
          <a:xfrm rot="542022">
            <a:off x="6763484" y="1837364"/>
            <a:ext cx="2102323" cy="2738974"/>
          </a:xfrm>
          <a:prstGeom prst="rect">
            <a:avLst/>
          </a:prstGeom>
          <a:noFill/>
          <a:ln w="9525">
            <a:solidFill>
              <a:schemeClr val="tx2"/>
            </a:solid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 </a:t>
            </a:r>
            <a:endParaRPr lang="en-US" dirty="0"/>
          </a:p>
        </p:txBody>
      </p:sp>
      <p:sp>
        <p:nvSpPr>
          <p:cNvPr id="3" name="Content Placeholder 2"/>
          <p:cNvSpPr>
            <a:spLocks noGrp="1"/>
          </p:cNvSpPr>
          <p:nvPr>
            <p:ph idx="1"/>
          </p:nvPr>
        </p:nvSpPr>
        <p:spPr/>
        <p:txBody>
          <a:bodyPr/>
          <a:lstStyle/>
          <a:p>
            <a:r>
              <a:rPr lang="en-US" sz="2800" dirty="0" smtClean="0"/>
              <a:t>“To identify, … and refine effective and efficient methods….</a:t>
            </a:r>
          </a:p>
          <a:p>
            <a:r>
              <a:rPr lang="en-US" sz="2800" dirty="0" smtClean="0"/>
              <a:t>…….. and strategies to disseminate and implement research-tested …</a:t>
            </a:r>
          </a:p>
          <a:p>
            <a:endParaRPr lang="en-US" sz="2800" dirty="0" smtClean="0"/>
          </a:p>
          <a:p>
            <a:r>
              <a:rPr lang="en-US" sz="2800" dirty="0" smtClean="0"/>
              <a:t>…. interventions and …. prevention… and Quality of Life improvement services…….</a:t>
            </a:r>
          </a:p>
          <a:p>
            <a:endParaRPr lang="en-US" sz="2800" dirty="0" smtClean="0"/>
          </a:p>
          <a:p>
            <a:r>
              <a:rPr lang="en-US" sz="2800" dirty="0" smtClean="0"/>
              <a:t> in public health and clinical practice settings”</a:t>
            </a:r>
          </a:p>
          <a:p>
            <a:endParaRPr lang="en-US" sz="2800" dirty="0" smtClean="0"/>
          </a:p>
        </p:txBody>
      </p:sp>
      <p:sp>
        <p:nvSpPr>
          <p:cNvPr id="12" name="Text Placeholder 11"/>
          <p:cNvSpPr>
            <a:spLocks noGrp="1"/>
          </p:cNvSpPr>
          <p:nvPr>
            <p:ph type="body" sz="quarter" idx="10"/>
          </p:nvPr>
        </p:nvSpPr>
        <p:spPr/>
        <p:txBody>
          <a:bodyPr/>
          <a:lstStyle/>
          <a:p>
            <a:r>
              <a:rPr lang="en-US" dirty="0" smtClean="0">
                <a:hlinkClick r:id="rId3"/>
              </a:rPr>
              <a:t>http://dccps.cancer.gov/d4d/research_portfolio.html</a:t>
            </a:r>
            <a:r>
              <a:rPr lang="en-US" dirty="0" smtClean="0"/>
              <a:t> </a:t>
            </a:r>
          </a:p>
        </p:txBody>
      </p:sp>
      <p:sp>
        <p:nvSpPr>
          <p:cNvPr id="4" name="TextBox 3"/>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5" name="TextBox 4"/>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6" name="TextBox 5"/>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7" name="TextBox 6"/>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8" name="TextBox 7"/>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9" name="TextBox 8"/>
          <p:cNvSpPr txBox="1"/>
          <p:nvPr/>
        </p:nvSpPr>
        <p:spPr>
          <a:xfrm>
            <a:off x="4495800" y="98623"/>
            <a:ext cx="1447800" cy="307777"/>
          </a:xfrm>
          <a:prstGeom prst="rect">
            <a:avLst/>
          </a:prstGeom>
          <a:solidFill>
            <a:srgbClr val="C0504D"/>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rgbClr val="FFFFFF"/>
                </a:solidFill>
                <a:latin typeface="+mn-lt"/>
              </a:rPr>
              <a:t>Funding</a:t>
            </a:r>
            <a:endParaRPr lang="en-US" sz="1400" b="1" dirty="0">
              <a:solidFill>
                <a:srgbClr val="FFFFFF"/>
              </a:solidFill>
              <a:latin typeface="+mn-lt"/>
            </a:endParaRPr>
          </a:p>
        </p:txBody>
      </p:sp>
      <p:sp>
        <p:nvSpPr>
          <p:cNvPr id="1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163F8340-1C08-44C4-9F54-5F74E43FB69E}" type="slidenum">
              <a:rPr lang="en-US" sz="1600">
                <a:latin typeface="Calibri" pitchFamily="34" charset="0"/>
              </a:rPr>
              <a:pPr/>
              <a:t>27</a:t>
            </a:fld>
            <a:endParaRPr lang="en-US" sz="1600" dirty="0">
              <a:latin typeface="Calibr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 &amp;I Mechanisms</a:t>
            </a:r>
            <a:endParaRPr lang="en-US" dirty="0"/>
          </a:p>
        </p:txBody>
      </p:sp>
      <p:sp>
        <p:nvSpPr>
          <p:cNvPr id="3" name="Content Placeholder 2"/>
          <p:cNvSpPr>
            <a:spLocks noGrp="1"/>
          </p:cNvSpPr>
          <p:nvPr>
            <p:ph idx="1"/>
          </p:nvPr>
        </p:nvSpPr>
        <p:spPr>
          <a:xfrm>
            <a:off x="457200" y="1143000"/>
            <a:ext cx="8229600" cy="5334000"/>
          </a:xfrm>
        </p:spPr>
        <p:txBody>
          <a:bodyPr/>
          <a:lstStyle/>
          <a:p>
            <a:r>
              <a:rPr lang="en-US" sz="2800" dirty="0" smtClean="0"/>
              <a:t>CTSA funding at many medical schools</a:t>
            </a:r>
          </a:p>
          <a:p>
            <a:endParaRPr lang="en-US" sz="2800" dirty="0" smtClean="0"/>
          </a:p>
          <a:p>
            <a:r>
              <a:rPr lang="en-US" sz="2800" dirty="0" smtClean="0"/>
              <a:t>Partnerships with Prevention Research Centers</a:t>
            </a:r>
          </a:p>
          <a:p>
            <a:endParaRPr lang="en-US" sz="2800" dirty="0" smtClean="0"/>
          </a:p>
          <a:p>
            <a:r>
              <a:rPr lang="en-US" sz="2800" dirty="0" smtClean="0"/>
              <a:t>Some CDC Mechanisms</a:t>
            </a:r>
          </a:p>
          <a:p>
            <a:endParaRPr lang="en-US" sz="2800" dirty="0" smtClean="0"/>
          </a:p>
          <a:p>
            <a:r>
              <a:rPr lang="en-US" sz="2800" dirty="0" smtClean="0"/>
              <a:t>AHRQ Funding- especially via </a:t>
            </a:r>
            <a:r>
              <a:rPr lang="en-US" sz="2800" dirty="0" err="1" smtClean="0"/>
              <a:t>PBRNs</a:t>
            </a:r>
            <a:r>
              <a:rPr lang="en-US" sz="2800" dirty="0" smtClean="0"/>
              <a:t> and EHR Related</a:t>
            </a:r>
          </a:p>
          <a:p>
            <a:pPr>
              <a:buNone/>
            </a:pPr>
            <a:endParaRPr lang="en-US" sz="2800" dirty="0" smtClean="0"/>
          </a:p>
          <a:p>
            <a:r>
              <a:rPr lang="en-US" sz="2800" dirty="0" smtClean="0"/>
              <a:t>Other NIH and private funding (ACS, etc.)</a:t>
            </a:r>
            <a:endParaRPr lang="en-US" sz="2800" dirty="0"/>
          </a:p>
        </p:txBody>
      </p:sp>
      <p:sp>
        <p:nvSpPr>
          <p:cNvPr id="4" name="TextBox 3"/>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5" name="TextBox 4"/>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6" name="TextBox 5"/>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7" name="TextBox 6"/>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8" name="TextBox 7"/>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9" name="TextBox 8"/>
          <p:cNvSpPr txBox="1"/>
          <p:nvPr/>
        </p:nvSpPr>
        <p:spPr>
          <a:xfrm>
            <a:off x="4495800" y="98623"/>
            <a:ext cx="1447800" cy="307777"/>
          </a:xfrm>
          <a:prstGeom prst="rect">
            <a:avLst/>
          </a:prstGeom>
          <a:solidFill>
            <a:srgbClr val="C0504D"/>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rgbClr val="FFFFFF"/>
                </a:solidFill>
                <a:latin typeface="+mn-lt"/>
              </a:rPr>
              <a:t>Funding</a:t>
            </a:r>
            <a:endParaRPr lang="en-US" sz="1400" b="1" dirty="0">
              <a:solidFill>
                <a:srgbClr val="FFFFFF"/>
              </a:solidFill>
              <a:latin typeface="+mn-lt"/>
            </a:endParaRPr>
          </a:p>
        </p:txBody>
      </p:sp>
      <p:sp>
        <p:nvSpPr>
          <p:cNvPr id="1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163F8340-1C08-44C4-9F54-5F74E43FB69E}" type="slidenum">
              <a:rPr lang="en-US" sz="1600">
                <a:latin typeface="Calibri" pitchFamily="34" charset="0"/>
              </a:rPr>
              <a:pPr/>
              <a:t>28</a:t>
            </a:fld>
            <a:endParaRPr lang="en-US" sz="1600" dirty="0">
              <a:latin typeface="Calibr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smtClean="0"/>
              <a:t>Key Content Issues Funded</a:t>
            </a:r>
          </a:p>
        </p:txBody>
      </p:sp>
      <p:sp>
        <p:nvSpPr>
          <p:cNvPr id="49155" name="Rectangle 3"/>
          <p:cNvSpPr>
            <a:spLocks noGrp="1" noChangeArrowheads="1"/>
          </p:cNvSpPr>
          <p:nvPr>
            <p:ph type="body" idx="1"/>
          </p:nvPr>
        </p:nvSpPr>
        <p:spPr/>
        <p:txBody>
          <a:bodyPr/>
          <a:lstStyle/>
          <a:p>
            <a:pPr>
              <a:spcBef>
                <a:spcPct val="60000"/>
              </a:spcBef>
            </a:pPr>
            <a:r>
              <a:rPr lang="en-US" sz="2800" dirty="0" smtClean="0"/>
              <a:t>Implementation of evidence-based interventions in healthcare and community settings</a:t>
            </a:r>
          </a:p>
          <a:p>
            <a:pPr>
              <a:spcBef>
                <a:spcPct val="60000"/>
              </a:spcBef>
            </a:pPr>
            <a:endParaRPr lang="en-US" sz="2800" dirty="0" smtClean="0"/>
          </a:p>
          <a:p>
            <a:pPr>
              <a:spcBef>
                <a:spcPct val="60000"/>
              </a:spcBef>
            </a:pPr>
            <a:r>
              <a:rPr lang="en-US" sz="2800" dirty="0" smtClean="0"/>
              <a:t>Workplace health promotion</a:t>
            </a:r>
          </a:p>
          <a:p>
            <a:pPr>
              <a:spcBef>
                <a:spcPct val="60000"/>
              </a:spcBef>
            </a:pPr>
            <a:endParaRPr lang="en-US" sz="2800" dirty="0" smtClean="0"/>
          </a:p>
          <a:p>
            <a:pPr>
              <a:spcBef>
                <a:spcPct val="60000"/>
              </a:spcBef>
            </a:pPr>
            <a:r>
              <a:rPr lang="en-US" sz="2800" dirty="0" smtClean="0"/>
              <a:t>Survey of state (provincial) tobacco plans and implementation research to reach and assist underserved populations</a:t>
            </a:r>
          </a:p>
        </p:txBody>
      </p:sp>
      <p:sp>
        <p:nvSpPr>
          <p:cNvPr id="4" name="TextBox 3"/>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5" name="TextBox 4"/>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6" name="TextBox 5"/>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7" name="TextBox 6"/>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8" name="TextBox 7"/>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9" name="TextBox 8"/>
          <p:cNvSpPr txBox="1"/>
          <p:nvPr/>
        </p:nvSpPr>
        <p:spPr>
          <a:xfrm>
            <a:off x="4495800" y="98623"/>
            <a:ext cx="1447800" cy="307777"/>
          </a:xfrm>
          <a:prstGeom prst="rect">
            <a:avLst/>
          </a:prstGeom>
          <a:solidFill>
            <a:srgbClr val="C0504D"/>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rgbClr val="FFFFFF"/>
                </a:solidFill>
                <a:latin typeface="+mn-lt"/>
              </a:rPr>
              <a:t>Funding</a:t>
            </a:r>
            <a:endParaRPr lang="en-US" sz="1400" b="1" dirty="0">
              <a:solidFill>
                <a:srgbClr val="FFFFFF"/>
              </a:solidFill>
              <a:latin typeface="+mn-lt"/>
            </a:endParaRPr>
          </a:p>
        </p:txBody>
      </p:sp>
      <p:sp>
        <p:nvSpPr>
          <p:cNvPr id="1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163F8340-1C08-44C4-9F54-5F74E43FB69E}" type="slidenum">
              <a:rPr lang="en-US" sz="1600">
                <a:latin typeface="Calibri" pitchFamily="34" charset="0"/>
              </a:rPr>
              <a:pPr/>
              <a:t>29</a:t>
            </a:fld>
            <a:endParaRPr lang="en-US" sz="1600" dirty="0">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457200" y="533400"/>
            <a:ext cx="8229600" cy="1143000"/>
          </a:xfrm>
        </p:spPr>
        <p:txBody>
          <a:bodyPr/>
          <a:lstStyle/>
          <a:p>
            <a:pPr eaLnBrk="1" hangingPunct="1"/>
            <a:r>
              <a:rPr lang="en-US" smtClean="0"/>
              <a:t>Translation Continuum</a:t>
            </a:r>
          </a:p>
        </p:txBody>
      </p:sp>
      <p:graphicFrame>
        <p:nvGraphicFramePr>
          <p:cNvPr id="4" name="Content Placeholder 3" descr="Translation Continuum: Bench to Bedside to Clinic to Community to Population and Policy"/>
          <p:cNvGraphicFramePr>
            <a:graphicFrameLocks noGrp="1"/>
          </p:cNvGraphicFramePr>
          <p:nvPr>
            <p:ph idx="1"/>
          </p:nvPr>
        </p:nvGraphicFramePr>
        <p:xfrm>
          <a:off x="457200" y="1600200"/>
          <a:ext cx="82296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485"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9BCEDF9E-21DB-4639-B2F9-0C43EEE7E9CB}" type="slidenum">
              <a:rPr lang="en-US" sz="1600">
                <a:latin typeface="Calibri" pitchFamily="34" charset="0"/>
              </a:rPr>
              <a:pPr/>
              <a:t>3</a:t>
            </a:fld>
            <a:endParaRPr lang="en-US" sz="1600">
              <a:latin typeface="Calibri" pitchFamily="34" charset="0"/>
            </a:endParaRPr>
          </a:p>
        </p:txBody>
      </p:sp>
      <p:sp>
        <p:nvSpPr>
          <p:cNvPr id="21" name="TextBox 20"/>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22" name="TextBox 21"/>
          <p:cNvSpPr txBox="1"/>
          <p:nvPr/>
        </p:nvSpPr>
        <p:spPr>
          <a:xfrm>
            <a:off x="200025" y="106363"/>
            <a:ext cx="1476375"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chemeClr val="bg1"/>
                </a:solidFill>
                <a:latin typeface="+mn-lt"/>
              </a:rPr>
              <a:t>The Need</a:t>
            </a:r>
            <a:endParaRPr lang="en-US" sz="1400" b="1" dirty="0">
              <a:solidFill>
                <a:schemeClr val="bg1"/>
              </a:solidFill>
              <a:latin typeface="+mn-lt"/>
            </a:endParaRPr>
          </a:p>
        </p:txBody>
      </p:sp>
      <p:sp>
        <p:nvSpPr>
          <p:cNvPr id="23" name="TextBox 22"/>
          <p:cNvSpPr txBox="1"/>
          <p:nvPr/>
        </p:nvSpPr>
        <p:spPr>
          <a:xfrm>
            <a:off x="1676400" y="101600"/>
            <a:ext cx="18034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D&amp;I: What we know</a:t>
            </a:r>
          </a:p>
        </p:txBody>
      </p:sp>
      <p:sp>
        <p:nvSpPr>
          <p:cNvPr id="24" name="TextBox 23"/>
          <p:cNvSpPr txBox="1"/>
          <p:nvPr/>
        </p:nvSpPr>
        <p:spPr>
          <a:xfrm>
            <a:off x="3429000" y="101600"/>
            <a:ext cx="106045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EIT</a:t>
            </a:r>
            <a:endParaRPr lang="en-US" sz="1400" dirty="0">
              <a:solidFill>
                <a:schemeClr val="bg1">
                  <a:lumMod val="50000"/>
                </a:schemeClr>
              </a:solidFill>
              <a:latin typeface="+mn-lt"/>
            </a:endParaRPr>
          </a:p>
        </p:txBody>
      </p:sp>
      <p:sp>
        <p:nvSpPr>
          <p:cNvPr id="25" name="TextBox 24"/>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6" name="TextBox 25"/>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Key Questions Asked By Reviewers</a:t>
            </a:r>
          </a:p>
        </p:txBody>
      </p:sp>
      <p:sp>
        <p:nvSpPr>
          <p:cNvPr id="50179" name="Rectangle 3"/>
          <p:cNvSpPr>
            <a:spLocks noGrp="1" noChangeArrowheads="1"/>
          </p:cNvSpPr>
          <p:nvPr>
            <p:ph type="body" idx="1"/>
          </p:nvPr>
        </p:nvSpPr>
        <p:spPr/>
        <p:txBody>
          <a:bodyPr/>
          <a:lstStyle/>
          <a:p>
            <a:pPr>
              <a:spcBef>
                <a:spcPct val="60000"/>
              </a:spcBef>
            </a:pPr>
            <a:r>
              <a:rPr lang="en-US" dirty="0" smtClean="0"/>
              <a:t>Is this program or policy ready for dissemination?</a:t>
            </a:r>
          </a:p>
          <a:p>
            <a:pPr>
              <a:spcBef>
                <a:spcPct val="60000"/>
              </a:spcBef>
            </a:pPr>
            <a:r>
              <a:rPr lang="en-US" dirty="0" smtClean="0"/>
              <a:t>Is team really </a:t>
            </a:r>
            <a:r>
              <a:rPr lang="en-US" dirty="0" err="1" smtClean="0"/>
              <a:t>transdisciplinary</a:t>
            </a:r>
            <a:r>
              <a:rPr lang="en-US" dirty="0" smtClean="0"/>
              <a:t>?</a:t>
            </a:r>
          </a:p>
          <a:p>
            <a:pPr>
              <a:spcBef>
                <a:spcPct val="60000"/>
              </a:spcBef>
            </a:pPr>
            <a:r>
              <a:rPr lang="en-US" dirty="0" smtClean="0"/>
              <a:t>Will this advance the field; how is it innovative?</a:t>
            </a:r>
          </a:p>
          <a:p>
            <a:pPr>
              <a:spcBef>
                <a:spcPct val="60000"/>
              </a:spcBef>
            </a:pPr>
            <a:r>
              <a:rPr lang="en-US" dirty="0" smtClean="0"/>
              <a:t>Is there a good plan for sustainability or broader dissemination of the project?</a:t>
            </a:r>
          </a:p>
          <a:p>
            <a:pPr>
              <a:spcBef>
                <a:spcPct val="60000"/>
              </a:spcBef>
            </a:pPr>
            <a:endParaRPr lang="en-US" dirty="0" smtClean="0"/>
          </a:p>
        </p:txBody>
      </p:sp>
      <p:sp>
        <p:nvSpPr>
          <p:cNvPr id="4" name="TextBox 3"/>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5" name="TextBox 4"/>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6" name="TextBox 5"/>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7" name="TextBox 6"/>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8" name="TextBox 7"/>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9" name="TextBox 8"/>
          <p:cNvSpPr txBox="1"/>
          <p:nvPr/>
        </p:nvSpPr>
        <p:spPr>
          <a:xfrm>
            <a:off x="4495800" y="98623"/>
            <a:ext cx="1447800" cy="307777"/>
          </a:xfrm>
          <a:prstGeom prst="rect">
            <a:avLst/>
          </a:prstGeom>
          <a:solidFill>
            <a:srgbClr val="C0504D"/>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rgbClr val="FFFFFF"/>
                </a:solidFill>
                <a:latin typeface="+mn-lt"/>
              </a:rPr>
              <a:t>Funding</a:t>
            </a:r>
            <a:endParaRPr lang="en-US" sz="1400" b="1" dirty="0">
              <a:solidFill>
                <a:srgbClr val="FFFFFF"/>
              </a:solidFill>
              <a:latin typeface="+mn-lt"/>
            </a:endParaRPr>
          </a:p>
        </p:txBody>
      </p:sp>
      <p:sp>
        <p:nvSpPr>
          <p:cNvPr id="1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163F8340-1C08-44C4-9F54-5F74E43FB69E}" type="slidenum">
              <a:rPr lang="en-US" sz="1600">
                <a:latin typeface="Calibri" pitchFamily="34" charset="0"/>
              </a:rPr>
              <a:pPr/>
              <a:t>30</a:t>
            </a:fld>
            <a:endParaRPr lang="en-US" sz="1600" dirty="0">
              <a:latin typeface="Calibri"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457200"/>
            <a:ext cx="8229600" cy="1143000"/>
          </a:xfrm>
        </p:spPr>
        <p:txBody>
          <a:bodyPr/>
          <a:lstStyle/>
          <a:p>
            <a:r>
              <a:rPr lang="en-US" sz="3200" dirty="0" smtClean="0"/>
              <a:t>Content Issues Seldom Addressed </a:t>
            </a:r>
            <a:br>
              <a:rPr lang="en-US" sz="3200" dirty="0" smtClean="0"/>
            </a:br>
            <a:r>
              <a:rPr lang="en-US" sz="3200" dirty="0" smtClean="0"/>
              <a:t>(Research Opportunities) </a:t>
            </a:r>
          </a:p>
        </p:txBody>
      </p:sp>
      <p:sp>
        <p:nvSpPr>
          <p:cNvPr id="52227" name="Rectangle 3"/>
          <p:cNvSpPr>
            <a:spLocks noGrp="1" noChangeArrowheads="1"/>
          </p:cNvSpPr>
          <p:nvPr>
            <p:ph type="body" idx="1"/>
          </p:nvPr>
        </p:nvSpPr>
        <p:spPr>
          <a:xfrm>
            <a:off x="457200" y="1600200"/>
            <a:ext cx="8229600" cy="5257800"/>
          </a:xfrm>
        </p:spPr>
        <p:txBody>
          <a:bodyPr/>
          <a:lstStyle/>
          <a:p>
            <a:pPr>
              <a:spcBef>
                <a:spcPct val="80000"/>
              </a:spcBef>
            </a:pPr>
            <a:r>
              <a:rPr lang="en-US" sz="2800" dirty="0" smtClean="0"/>
              <a:t>Comparative Effectiveness Research</a:t>
            </a:r>
          </a:p>
          <a:p>
            <a:pPr>
              <a:spcBef>
                <a:spcPct val="80000"/>
              </a:spcBef>
            </a:pPr>
            <a:r>
              <a:rPr lang="en-US" sz="2800" dirty="0" smtClean="0"/>
              <a:t>Dissemination to large number of settings</a:t>
            </a:r>
          </a:p>
          <a:p>
            <a:pPr>
              <a:spcBef>
                <a:spcPct val="80000"/>
              </a:spcBef>
            </a:pPr>
            <a:r>
              <a:rPr lang="en-US" sz="2800" dirty="0" smtClean="0"/>
              <a:t>Proposals addressing complex patients, complex and multilevel problems</a:t>
            </a:r>
          </a:p>
          <a:p>
            <a:pPr>
              <a:spcBef>
                <a:spcPct val="70000"/>
              </a:spcBef>
            </a:pPr>
            <a:r>
              <a:rPr lang="en-US" sz="2800" dirty="0" smtClean="0"/>
              <a:t>Health policy issues</a:t>
            </a:r>
          </a:p>
          <a:p>
            <a:pPr>
              <a:spcBef>
                <a:spcPct val="70000"/>
              </a:spcBef>
            </a:pPr>
            <a:r>
              <a:rPr lang="en-US" sz="2800" dirty="0" smtClean="0"/>
              <a:t>Dissemination &amp; implementation of systematic review evidence</a:t>
            </a:r>
          </a:p>
          <a:p>
            <a:pPr>
              <a:spcBef>
                <a:spcPct val="80000"/>
              </a:spcBef>
            </a:pPr>
            <a:endParaRPr lang="en-US" sz="2800" dirty="0" smtClean="0"/>
          </a:p>
        </p:txBody>
      </p:sp>
      <p:sp>
        <p:nvSpPr>
          <p:cNvPr id="1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163F8340-1C08-44C4-9F54-5F74E43FB69E}" type="slidenum">
              <a:rPr lang="en-US" sz="1600">
                <a:latin typeface="Calibri" pitchFamily="34" charset="0"/>
              </a:rPr>
              <a:pPr/>
              <a:t>31</a:t>
            </a:fld>
            <a:endParaRPr lang="en-US" sz="1600" dirty="0">
              <a:latin typeface="Calibri" pitchFamily="34" charset="0"/>
            </a:endParaRPr>
          </a:p>
        </p:txBody>
      </p:sp>
      <p:sp>
        <p:nvSpPr>
          <p:cNvPr id="11" name="TextBox 10"/>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2" name="TextBox 11"/>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3" name="TextBox 12"/>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4" name="TextBox 13"/>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15" name="TextBox 14"/>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16" name="TextBox 15"/>
          <p:cNvSpPr txBox="1"/>
          <p:nvPr/>
        </p:nvSpPr>
        <p:spPr>
          <a:xfrm>
            <a:off x="4495800" y="98623"/>
            <a:ext cx="1447800" cy="307777"/>
          </a:xfrm>
          <a:prstGeom prst="rect">
            <a:avLst/>
          </a:prstGeom>
          <a:solidFill>
            <a:srgbClr val="C0504D"/>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rgbClr val="FFFFFF"/>
                </a:solidFill>
                <a:latin typeface="+mn-lt"/>
              </a:rPr>
              <a:t>Funding</a:t>
            </a:r>
            <a:endParaRPr lang="en-US" sz="1400" b="1" dirty="0">
              <a:solidFill>
                <a:srgbClr val="FFFFFF"/>
              </a:solidFill>
              <a:latin typeface="+mn-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pPr eaLnBrk="1" hangingPunct="1"/>
            <a:r>
              <a:rPr lang="en-US" sz="3400" smtClean="0"/>
              <a:t>Annual D&amp;I Meetings</a:t>
            </a:r>
          </a:p>
        </p:txBody>
      </p:sp>
      <p:sp>
        <p:nvSpPr>
          <p:cNvPr id="65538" name="Content Placeholder 2"/>
          <p:cNvSpPr>
            <a:spLocks noGrp="1"/>
          </p:cNvSpPr>
          <p:nvPr>
            <p:ph idx="1"/>
          </p:nvPr>
        </p:nvSpPr>
        <p:spPr/>
        <p:txBody>
          <a:bodyPr/>
          <a:lstStyle/>
          <a:p>
            <a:pPr eaLnBrk="1" hangingPunct="1">
              <a:spcBef>
                <a:spcPct val="50000"/>
              </a:spcBef>
            </a:pPr>
            <a:r>
              <a:rPr lang="en-US" sz="2400" smtClean="0"/>
              <a:t>“State of the D&amp;I Science” Venue</a:t>
            </a:r>
          </a:p>
          <a:p>
            <a:pPr eaLnBrk="1" hangingPunct="1">
              <a:spcBef>
                <a:spcPct val="50000"/>
              </a:spcBef>
            </a:pPr>
            <a:r>
              <a:rPr lang="en-US" sz="2400" smtClean="0"/>
              <a:t>Three meetings held since 2007</a:t>
            </a:r>
          </a:p>
          <a:p>
            <a:pPr lvl="1" eaLnBrk="1" hangingPunct="1">
              <a:spcBef>
                <a:spcPct val="50000"/>
              </a:spcBef>
            </a:pPr>
            <a:r>
              <a:rPr lang="en-US" sz="2000" smtClean="0"/>
              <a:t>Participation increased from 350 registrants in 2007 to over 900 in 2010</a:t>
            </a:r>
          </a:p>
          <a:p>
            <a:pPr lvl="1" eaLnBrk="1" hangingPunct="1">
              <a:spcBef>
                <a:spcPct val="50000"/>
              </a:spcBef>
            </a:pPr>
            <a:r>
              <a:rPr lang="en-US" sz="2000" smtClean="0"/>
              <a:t>Past themes have included: “Building Capacity” and “Methods and Measures”</a:t>
            </a:r>
          </a:p>
          <a:p>
            <a:pPr algn="ctr" eaLnBrk="1" hangingPunct="1">
              <a:spcBef>
                <a:spcPct val="0"/>
              </a:spcBef>
              <a:buFontTx/>
              <a:buNone/>
            </a:pPr>
            <a:endParaRPr lang="en-US" sz="2400" b="1" smtClean="0">
              <a:solidFill>
                <a:srgbClr val="FF0000"/>
              </a:solidFill>
            </a:endParaRPr>
          </a:p>
          <a:p>
            <a:pPr algn="ctr" eaLnBrk="1" hangingPunct="1">
              <a:spcBef>
                <a:spcPct val="50000"/>
              </a:spcBef>
              <a:buFontTx/>
              <a:buNone/>
            </a:pPr>
            <a:r>
              <a:rPr lang="en-US" sz="2800" b="1" smtClean="0">
                <a:solidFill>
                  <a:schemeClr val="accent2"/>
                </a:solidFill>
              </a:rPr>
              <a:t>Next meeting:  Bethesda, MD March 21-22, 2011</a:t>
            </a:r>
            <a:r>
              <a:rPr lang="en-US" sz="2400" b="1" smtClean="0">
                <a:solidFill>
                  <a:srgbClr val="FF0000"/>
                </a:solidFill>
              </a:rPr>
              <a:t/>
            </a:r>
            <a:br>
              <a:rPr lang="en-US" sz="2400" b="1" smtClean="0">
                <a:solidFill>
                  <a:srgbClr val="FF0000"/>
                </a:solidFill>
              </a:rPr>
            </a:br>
            <a:r>
              <a:rPr lang="en-US" sz="2400" b="1" smtClean="0"/>
              <a:t>Theme: Policy and International Contributions</a:t>
            </a:r>
          </a:p>
          <a:p>
            <a:pPr algn="ctr" eaLnBrk="1" hangingPunct="1">
              <a:spcBef>
                <a:spcPct val="50000"/>
              </a:spcBef>
              <a:buFontTx/>
              <a:buNone/>
            </a:pPr>
            <a:r>
              <a:rPr lang="en-US" sz="1800" smtClean="0"/>
              <a:t>Registration: </a:t>
            </a:r>
            <a:r>
              <a:rPr lang="en-US" sz="1800" smtClean="0">
                <a:solidFill>
                  <a:srgbClr val="FFFF7E"/>
                </a:solidFill>
                <a:hlinkClick r:id="rId3"/>
              </a:rPr>
              <a:t>http://conferences.thehillgroup.com/obssr/DI2011/index.html</a:t>
            </a:r>
          </a:p>
          <a:p>
            <a:pPr algn="ctr" eaLnBrk="1" hangingPunct="1">
              <a:spcBef>
                <a:spcPct val="50000"/>
              </a:spcBef>
              <a:buFontTx/>
              <a:buNone/>
            </a:pPr>
            <a:endParaRPr lang="en-US" sz="2400" b="1" smtClean="0">
              <a:solidFill>
                <a:srgbClr val="FF0000"/>
              </a:solidFill>
            </a:endParaRPr>
          </a:p>
        </p:txBody>
      </p:sp>
      <p:sp>
        <p:nvSpPr>
          <p:cNvPr id="6554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7814C05F-640B-40A4-87AB-EEB59CBEF16C}" type="slidenum">
              <a:rPr lang="en-US" sz="1600">
                <a:latin typeface="Calibri" pitchFamily="34" charset="0"/>
              </a:rPr>
              <a:pPr/>
              <a:t>32</a:t>
            </a:fld>
            <a:endParaRPr lang="en-US" sz="1600">
              <a:latin typeface="Calibri" pitchFamily="34" charset="0"/>
            </a:endParaRPr>
          </a:p>
        </p:txBody>
      </p:sp>
      <p:sp>
        <p:nvSpPr>
          <p:cNvPr id="20" name="TextBox 19"/>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22" name="TextBox 21"/>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23" name="TextBox 22"/>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24" name="TextBox 23"/>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25" name="TextBox 24"/>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6" name="TextBox 25"/>
          <p:cNvSpPr txBox="1"/>
          <p:nvPr/>
        </p:nvSpPr>
        <p:spPr>
          <a:xfrm>
            <a:off x="4495800" y="98623"/>
            <a:ext cx="1447800" cy="307777"/>
          </a:xfrm>
          <a:prstGeom prst="rect">
            <a:avLst/>
          </a:prstGeom>
          <a:solidFill>
            <a:srgbClr val="C0504D"/>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rgbClr val="FFFFFF"/>
                </a:solidFill>
                <a:latin typeface="+mn-lt"/>
              </a:rPr>
              <a:t>Funding</a:t>
            </a:r>
            <a:endParaRPr lang="en-US" sz="1400" b="1" dirty="0">
              <a:solidFill>
                <a:srgbClr val="FFFFFF"/>
              </a:solidFill>
              <a:latin typeface="+mn-l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idx="4294967295"/>
          </p:nvPr>
        </p:nvSpPr>
        <p:spPr/>
        <p:txBody>
          <a:bodyPr/>
          <a:lstStyle/>
          <a:p>
            <a:pPr eaLnBrk="1" hangingPunct="1"/>
            <a:r>
              <a:rPr lang="en-US" smtClean="0"/>
              <a:t>PREDICTING THE FUTURE…</a:t>
            </a:r>
          </a:p>
        </p:txBody>
      </p:sp>
      <p:pic>
        <p:nvPicPr>
          <p:cNvPr id="61442" name="Picture 6" descr="Weather_Man"/>
          <p:cNvPicPr>
            <a:picLocks noChangeAspect="1" noChangeArrowheads="1"/>
          </p:cNvPicPr>
          <p:nvPr/>
        </p:nvPicPr>
        <p:blipFill>
          <a:blip r:embed="rId3" cstate="print"/>
          <a:srcRect/>
          <a:stretch>
            <a:fillRect/>
          </a:stretch>
        </p:blipFill>
        <p:spPr bwMode="auto">
          <a:xfrm rot="-907882">
            <a:off x="976313" y="1855788"/>
            <a:ext cx="3048000" cy="2286000"/>
          </a:xfrm>
          <a:prstGeom prst="rect">
            <a:avLst/>
          </a:prstGeom>
          <a:noFill/>
          <a:ln w="9525">
            <a:noFill/>
            <a:miter lim="800000"/>
            <a:headEnd/>
            <a:tailEnd/>
          </a:ln>
        </p:spPr>
      </p:pic>
      <p:sp>
        <p:nvSpPr>
          <p:cNvPr id="61443" name="Text Box 8"/>
          <p:cNvSpPr txBox="1">
            <a:spLocks noChangeArrowheads="1"/>
          </p:cNvSpPr>
          <p:nvPr/>
        </p:nvSpPr>
        <p:spPr bwMode="auto">
          <a:xfrm>
            <a:off x="1652588" y="4703763"/>
            <a:ext cx="5837237" cy="1384300"/>
          </a:xfrm>
          <a:prstGeom prst="rect">
            <a:avLst/>
          </a:prstGeom>
          <a:noFill/>
          <a:ln w="9525">
            <a:noFill/>
            <a:miter lim="800000"/>
            <a:headEnd/>
            <a:tailEnd/>
          </a:ln>
        </p:spPr>
        <p:txBody>
          <a:bodyPr wrap="none">
            <a:spAutoFit/>
          </a:bodyPr>
          <a:lstStyle/>
          <a:p>
            <a:pPr algn="ctr" eaLnBrk="0" hangingPunct="0"/>
            <a:r>
              <a:rPr lang="en-US" sz="2800" b="1">
                <a:latin typeface="Calibri" pitchFamily="34" charset="0"/>
                <a:ea typeface="ＭＳ Ｐゴシック" pitchFamily="34" charset="-128"/>
              </a:rPr>
              <a:t>“You Don’t Need a Weatherman</a:t>
            </a:r>
          </a:p>
          <a:p>
            <a:pPr algn="ctr" eaLnBrk="0" hangingPunct="0"/>
            <a:r>
              <a:rPr lang="en-US" sz="2800" b="1">
                <a:latin typeface="Calibri" pitchFamily="34" charset="0"/>
                <a:ea typeface="ＭＳ Ｐゴシック" pitchFamily="34" charset="-128"/>
              </a:rPr>
              <a:t>To Know Which Way the Wind Blows”</a:t>
            </a:r>
          </a:p>
          <a:p>
            <a:pPr algn="ctr" eaLnBrk="0" hangingPunct="0"/>
            <a:r>
              <a:rPr lang="en-US" sz="2800" b="1" i="1">
                <a:latin typeface="Calibri" pitchFamily="34" charset="0"/>
                <a:ea typeface="ＭＳ Ｐゴシック" pitchFamily="34" charset="-128"/>
              </a:rPr>
              <a:t>-Bob Dylan</a:t>
            </a:r>
          </a:p>
        </p:txBody>
      </p:sp>
      <p:pic>
        <p:nvPicPr>
          <p:cNvPr id="61444" name="Picture 10" descr="Bob_Dylan">
            <a:hlinkClick r:id="rId4"/>
          </p:cNvPr>
          <p:cNvPicPr>
            <a:picLocks noChangeAspect="1" noChangeArrowheads="1"/>
          </p:cNvPicPr>
          <p:nvPr/>
        </p:nvPicPr>
        <p:blipFill>
          <a:blip r:embed="rId5" cstate="print"/>
          <a:srcRect/>
          <a:stretch>
            <a:fillRect/>
          </a:stretch>
        </p:blipFill>
        <p:spPr bwMode="auto">
          <a:xfrm rot="1363135">
            <a:off x="6013450" y="1770063"/>
            <a:ext cx="2320925" cy="2320925"/>
          </a:xfrm>
          <a:prstGeom prst="rect">
            <a:avLst/>
          </a:prstGeom>
          <a:noFill/>
          <a:ln w="9525">
            <a:noFill/>
            <a:miter lim="800000"/>
            <a:headEnd/>
            <a:tailEnd/>
          </a:ln>
        </p:spPr>
      </p:pic>
      <p:sp>
        <p:nvSpPr>
          <p:cNvPr id="61445"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75A51590-C969-47C6-BCD8-9E34047A928B}" type="slidenum">
              <a:rPr lang="en-US" sz="1600">
                <a:latin typeface="Calibri" pitchFamily="34" charset="0"/>
              </a:rPr>
              <a:pPr/>
              <a:t>33</a:t>
            </a:fld>
            <a:endParaRPr lang="en-US" sz="1600">
              <a:latin typeface="Calibri"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3400" dirty="0" smtClean="0">
                <a:ea typeface="ＭＳ Ｐゴシック" pitchFamily="34" charset="-128"/>
              </a:rPr>
              <a:t>Evolving Issues</a:t>
            </a:r>
          </a:p>
        </p:txBody>
      </p:sp>
      <p:sp>
        <p:nvSpPr>
          <p:cNvPr id="54274" name="Rectangle 3"/>
          <p:cNvSpPr>
            <a:spLocks noGrp="1" noChangeArrowheads="1"/>
          </p:cNvSpPr>
          <p:nvPr>
            <p:ph idx="1"/>
          </p:nvPr>
        </p:nvSpPr>
        <p:spPr/>
        <p:txBody>
          <a:bodyPr/>
          <a:lstStyle/>
          <a:p>
            <a:pPr eaLnBrk="1" hangingPunct="1">
              <a:lnSpc>
                <a:spcPct val="90000"/>
              </a:lnSpc>
              <a:spcBef>
                <a:spcPct val="0"/>
              </a:spcBef>
            </a:pPr>
            <a:r>
              <a:rPr lang="en-US" sz="2200" dirty="0" smtClean="0"/>
              <a:t>Simulations, MODELING, system dynamic models</a:t>
            </a:r>
          </a:p>
          <a:p>
            <a:pPr eaLnBrk="1" hangingPunct="1">
              <a:lnSpc>
                <a:spcPct val="90000"/>
              </a:lnSpc>
              <a:spcBef>
                <a:spcPct val="0"/>
              </a:spcBef>
              <a:buFontTx/>
              <a:buNone/>
            </a:pPr>
            <a:endParaRPr lang="en-US" sz="2200" dirty="0" smtClean="0"/>
          </a:p>
          <a:p>
            <a:pPr eaLnBrk="1" hangingPunct="1">
              <a:spcBef>
                <a:spcPct val="0"/>
              </a:spcBef>
            </a:pPr>
            <a:r>
              <a:rPr lang="en-US" sz="2200" dirty="0" smtClean="0"/>
              <a:t>Time-lagged REPLICATIONS</a:t>
            </a:r>
          </a:p>
          <a:p>
            <a:pPr eaLnBrk="1" hangingPunct="1">
              <a:spcBef>
                <a:spcPct val="0"/>
              </a:spcBef>
              <a:buFontTx/>
              <a:buNone/>
            </a:pPr>
            <a:endParaRPr lang="en-US" sz="2200" dirty="0" smtClean="0"/>
          </a:p>
          <a:p>
            <a:pPr eaLnBrk="1" hangingPunct="1">
              <a:spcBef>
                <a:spcPct val="0"/>
              </a:spcBef>
            </a:pPr>
            <a:r>
              <a:rPr lang="en-US" sz="2200" dirty="0" smtClean="0"/>
              <a:t>Natural experiments</a:t>
            </a:r>
          </a:p>
          <a:p>
            <a:pPr eaLnBrk="1" hangingPunct="1">
              <a:spcBef>
                <a:spcPct val="0"/>
              </a:spcBef>
              <a:buFontTx/>
              <a:buNone/>
            </a:pPr>
            <a:endParaRPr lang="en-US" sz="2200" dirty="0" smtClean="0"/>
          </a:p>
          <a:p>
            <a:pPr eaLnBrk="1" hangingPunct="1">
              <a:spcBef>
                <a:spcPct val="0"/>
              </a:spcBef>
            </a:pPr>
            <a:r>
              <a:rPr lang="en-US" sz="2200" dirty="0" smtClean="0"/>
              <a:t>Well-documented quality improvement studies</a:t>
            </a:r>
          </a:p>
          <a:p>
            <a:pPr eaLnBrk="1" hangingPunct="1">
              <a:spcBef>
                <a:spcPct val="0"/>
              </a:spcBef>
              <a:buFontTx/>
              <a:buNone/>
            </a:pPr>
            <a:endParaRPr lang="en-US" sz="2200" dirty="0" smtClean="0"/>
          </a:p>
          <a:p>
            <a:pPr eaLnBrk="1" hangingPunct="1">
              <a:spcBef>
                <a:spcPct val="0"/>
              </a:spcBef>
            </a:pPr>
            <a:r>
              <a:rPr lang="en-US" sz="2200" dirty="0" smtClean="0"/>
              <a:t>RAPID LEARNING and electronic medical records (EHR) databases</a:t>
            </a:r>
            <a:r>
              <a:rPr lang="en-US" sz="2200" baseline="30000" dirty="0" smtClean="0"/>
              <a:t>1</a:t>
            </a:r>
          </a:p>
          <a:p>
            <a:pPr eaLnBrk="1" hangingPunct="1">
              <a:spcBef>
                <a:spcPct val="0"/>
              </a:spcBef>
              <a:buFontTx/>
              <a:buNone/>
            </a:pPr>
            <a:endParaRPr lang="en-US" sz="2200" dirty="0" smtClean="0"/>
          </a:p>
          <a:p>
            <a:pPr eaLnBrk="1" hangingPunct="1">
              <a:spcBef>
                <a:spcPct val="0"/>
              </a:spcBef>
            </a:pPr>
            <a:r>
              <a:rPr lang="en-US" sz="2200" dirty="0" smtClean="0"/>
              <a:t>Practical and pragmatic trials</a:t>
            </a:r>
            <a:r>
              <a:rPr lang="en-US" sz="2400" baseline="30000" dirty="0" smtClean="0"/>
              <a:t>2</a:t>
            </a:r>
            <a:endParaRPr lang="en-US" sz="2200" dirty="0" smtClean="0"/>
          </a:p>
        </p:txBody>
      </p:sp>
      <p:sp>
        <p:nvSpPr>
          <p:cNvPr id="12" name="Text Placeholder 11"/>
          <p:cNvSpPr>
            <a:spLocks noGrp="1"/>
          </p:cNvSpPr>
          <p:nvPr>
            <p:ph type="body" sz="quarter" idx="10"/>
          </p:nvPr>
        </p:nvSpPr>
        <p:spPr>
          <a:xfrm>
            <a:off x="0" y="6019800"/>
            <a:ext cx="6705600" cy="609600"/>
          </a:xfrm>
        </p:spPr>
        <p:txBody>
          <a:bodyPr/>
          <a:lstStyle/>
          <a:p>
            <a:r>
              <a:rPr lang="en-US" baseline="30000" dirty="0" smtClean="0">
                <a:latin typeface="Calibri" pitchFamily="34" charset="0"/>
              </a:rPr>
              <a:t>1</a:t>
            </a:r>
            <a:r>
              <a:rPr lang="en-US" dirty="0" smtClean="0">
                <a:latin typeface="Calibri" pitchFamily="34" charset="0"/>
              </a:rPr>
              <a:t>Etheredge LM, Health Affairs, 2007, Web Exclusive Collection: w107-118</a:t>
            </a:r>
          </a:p>
          <a:p>
            <a:r>
              <a:rPr lang="en-US" baseline="30000" dirty="0" smtClean="0">
                <a:latin typeface="Calibri" pitchFamily="34" charset="0"/>
              </a:rPr>
              <a:t>2</a:t>
            </a:r>
            <a:r>
              <a:rPr lang="en-US" dirty="0" smtClean="0">
                <a:latin typeface="Calibri" pitchFamily="34" charset="0"/>
              </a:rPr>
              <a:t>Thorpe KE et al., Can Med Assoc J, 2009, 180: E47-57</a:t>
            </a:r>
          </a:p>
          <a:p>
            <a:endParaRPr lang="en-US" dirty="0"/>
          </a:p>
        </p:txBody>
      </p:sp>
      <p:sp>
        <p:nvSpPr>
          <p:cNvPr id="54277"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D4798511-A44F-47AE-83AB-2347CD6E631A}" type="slidenum">
              <a:rPr lang="en-US" sz="1600">
                <a:latin typeface="Calibri" pitchFamily="34" charset="0"/>
              </a:rPr>
              <a:pPr/>
              <a:t>34</a:t>
            </a:fld>
            <a:endParaRPr lang="en-US" sz="1600">
              <a:latin typeface="Calibri" pitchFamily="34" charset="0"/>
            </a:endParaRPr>
          </a:p>
        </p:txBody>
      </p:sp>
      <p:sp>
        <p:nvSpPr>
          <p:cNvPr id="11" name="TextBox 10"/>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3" name="TextBox 12"/>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4" name="TextBox 13"/>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5" name="TextBox 14"/>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16" name="TextBox 15"/>
          <p:cNvSpPr txBox="1"/>
          <p:nvPr/>
        </p:nvSpPr>
        <p:spPr>
          <a:xfrm>
            <a:off x="5943600" y="103188"/>
            <a:ext cx="2971800" cy="307975"/>
          </a:xfrm>
          <a:prstGeom prst="rect">
            <a:avLst/>
          </a:prstGeom>
          <a:solidFill>
            <a:schemeClr val="accent2"/>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Future Directions/D&amp;I Opportunities</a:t>
            </a:r>
          </a:p>
        </p:txBody>
      </p:sp>
      <p:sp>
        <p:nvSpPr>
          <p:cNvPr id="17" name="TextBox 16"/>
          <p:cNvSpPr txBox="1"/>
          <p:nvPr/>
        </p:nvSpPr>
        <p:spPr>
          <a:xfrm>
            <a:off x="4495800" y="98623"/>
            <a:ext cx="144780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Funding</a:t>
            </a:r>
            <a:endParaRPr lang="en-US" sz="1400" dirty="0">
              <a:solidFill>
                <a:srgbClr val="7F7F7F"/>
              </a:solidFill>
              <a:latin typeface="+mn-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rrowheads="1"/>
          </p:cNvSpPr>
          <p:nvPr>
            <p:ph type="title"/>
          </p:nvPr>
        </p:nvSpPr>
        <p:spPr/>
        <p:txBody>
          <a:bodyPr/>
          <a:lstStyle/>
          <a:p>
            <a:pPr eaLnBrk="1" hangingPunct="1"/>
            <a:r>
              <a:rPr lang="en-US" sz="3400" dirty="0" smtClean="0"/>
              <a:t>Challenges and Conclusions</a:t>
            </a:r>
          </a:p>
        </p:txBody>
      </p:sp>
      <p:sp>
        <p:nvSpPr>
          <p:cNvPr id="18" name="Content Placeholder 17"/>
          <p:cNvSpPr>
            <a:spLocks noGrp="1"/>
          </p:cNvSpPr>
          <p:nvPr>
            <p:ph idx="1"/>
          </p:nvPr>
        </p:nvSpPr>
        <p:spPr>
          <a:xfrm>
            <a:off x="457200" y="1447800"/>
            <a:ext cx="8229600" cy="4648200"/>
          </a:xfrm>
        </p:spPr>
        <p:txBody>
          <a:bodyPr/>
          <a:lstStyle/>
          <a:p>
            <a:pPr marL="460375" indent="-460375" eaLnBrk="1" hangingPunct="1">
              <a:lnSpc>
                <a:spcPct val="90000"/>
              </a:lnSpc>
              <a:spcBef>
                <a:spcPct val="50000"/>
              </a:spcBef>
            </a:pPr>
            <a:r>
              <a:rPr lang="en-US" sz="2400" dirty="0" smtClean="0"/>
              <a:t>The future is </a:t>
            </a:r>
            <a:r>
              <a:rPr lang="en-US" sz="2400" b="1" dirty="0" smtClean="0">
                <a:solidFill>
                  <a:srgbClr val="B84542"/>
                </a:solidFill>
              </a:rPr>
              <a:t>multiple</a:t>
            </a:r>
            <a:r>
              <a:rPr lang="en-US" sz="2400" dirty="0" smtClean="0"/>
              <a:t> (conditions, behaviors, interactive modalities)</a:t>
            </a:r>
          </a:p>
          <a:p>
            <a:pPr marL="460375" indent="-460375" eaLnBrk="1" hangingPunct="1">
              <a:lnSpc>
                <a:spcPct val="90000"/>
              </a:lnSpc>
              <a:spcBef>
                <a:spcPct val="50000"/>
              </a:spcBef>
            </a:pPr>
            <a:endParaRPr lang="en-US" sz="1600" dirty="0" smtClean="0"/>
          </a:p>
          <a:p>
            <a:pPr marL="460375" indent="-460375" eaLnBrk="1" hangingPunct="1">
              <a:lnSpc>
                <a:spcPct val="90000"/>
              </a:lnSpc>
              <a:spcBef>
                <a:spcPct val="50000"/>
              </a:spcBef>
            </a:pPr>
            <a:r>
              <a:rPr lang="en-US" sz="2400" dirty="0" smtClean="0"/>
              <a:t>The future is </a:t>
            </a:r>
            <a:r>
              <a:rPr lang="en-US" sz="2400" b="1" dirty="0" smtClean="0">
                <a:solidFill>
                  <a:srgbClr val="B84542"/>
                </a:solidFill>
              </a:rPr>
              <a:t>complex</a:t>
            </a:r>
            <a:r>
              <a:rPr lang="en-US" sz="2400" dirty="0" smtClean="0"/>
              <a:t> (and we ignore complexity at our peril)</a:t>
            </a:r>
            <a:r>
              <a:rPr lang="en-US" sz="2400" baseline="30000" dirty="0" smtClean="0"/>
              <a:t>1</a:t>
            </a:r>
            <a:endParaRPr lang="en-US" sz="1600" baseline="30000" dirty="0" smtClean="0"/>
          </a:p>
          <a:p>
            <a:pPr marL="460375" indent="-460375" eaLnBrk="1" hangingPunct="1">
              <a:lnSpc>
                <a:spcPct val="90000"/>
              </a:lnSpc>
              <a:spcBef>
                <a:spcPct val="50000"/>
              </a:spcBef>
              <a:buNone/>
            </a:pPr>
            <a:endParaRPr lang="en-US" sz="2400" dirty="0" smtClean="0"/>
          </a:p>
          <a:p>
            <a:pPr marL="460375" indent="-460375" eaLnBrk="1" hangingPunct="1">
              <a:lnSpc>
                <a:spcPct val="90000"/>
              </a:lnSpc>
              <a:spcBef>
                <a:spcPct val="50000"/>
              </a:spcBef>
              <a:buClr>
                <a:schemeClr val="tx1"/>
              </a:buClr>
            </a:pPr>
            <a:r>
              <a:rPr lang="en-US" sz="2400" b="1" dirty="0" smtClean="0">
                <a:solidFill>
                  <a:srgbClr val="B84542"/>
                </a:solidFill>
              </a:rPr>
              <a:t>“All models (and designs) are wrong”</a:t>
            </a:r>
            <a:r>
              <a:rPr lang="en-US" sz="2400" b="1" baseline="30000" dirty="0" smtClean="0"/>
              <a:t> </a:t>
            </a:r>
            <a:r>
              <a:rPr lang="en-US" sz="2400" baseline="30000" dirty="0" smtClean="0"/>
              <a:t>2</a:t>
            </a:r>
            <a:r>
              <a:rPr lang="en-US" sz="2400" dirty="0" smtClean="0"/>
              <a:t>– and greater tolerance, respect, and creativity is needed</a:t>
            </a:r>
            <a:endParaRPr lang="en-US" sz="1600" dirty="0" smtClean="0"/>
          </a:p>
          <a:p>
            <a:pPr marL="460375" indent="-460375" eaLnBrk="1" hangingPunct="1">
              <a:lnSpc>
                <a:spcPct val="90000"/>
              </a:lnSpc>
              <a:spcBef>
                <a:spcPct val="50000"/>
              </a:spcBef>
              <a:buClr>
                <a:schemeClr val="tx1"/>
              </a:buClr>
              <a:buNone/>
            </a:pPr>
            <a:endParaRPr lang="en-US" sz="2400" dirty="0" smtClean="0"/>
          </a:p>
          <a:p>
            <a:pPr marL="460375" indent="-460375" eaLnBrk="1" hangingPunct="1">
              <a:lnSpc>
                <a:spcPct val="90000"/>
              </a:lnSpc>
              <a:spcBef>
                <a:spcPct val="50000"/>
              </a:spcBef>
            </a:pPr>
            <a:r>
              <a:rPr lang="en-US" sz="2400" dirty="0" smtClean="0"/>
              <a:t>We need to </a:t>
            </a:r>
            <a:r>
              <a:rPr lang="en-US" sz="2400" b="1" dirty="0" smtClean="0">
                <a:solidFill>
                  <a:srgbClr val="B84542"/>
                </a:solidFill>
              </a:rPr>
              <a:t>UN-learn</a:t>
            </a:r>
            <a:r>
              <a:rPr lang="en-US" sz="2400" dirty="0" smtClean="0"/>
              <a:t> much of what we have been taught to answer the tough questions</a:t>
            </a:r>
          </a:p>
          <a:p>
            <a:endParaRPr lang="en-US" sz="2400" dirty="0"/>
          </a:p>
        </p:txBody>
      </p:sp>
      <p:sp>
        <p:nvSpPr>
          <p:cNvPr id="19" name="Text Placeholder 18"/>
          <p:cNvSpPr>
            <a:spLocks noGrp="1"/>
          </p:cNvSpPr>
          <p:nvPr>
            <p:ph type="body" sz="quarter" idx="10"/>
          </p:nvPr>
        </p:nvSpPr>
        <p:spPr>
          <a:xfrm>
            <a:off x="0" y="6248400"/>
            <a:ext cx="7924800" cy="609600"/>
          </a:xfrm>
        </p:spPr>
        <p:txBody>
          <a:bodyPr/>
          <a:lstStyle/>
          <a:p>
            <a:r>
              <a:rPr lang="en-US" baseline="30000" dirty="0" smtClean="0">
                <a:latin typeface="Calibri" pitchFamily="34" charset="0"/>
              </a:rPr>
              <a:t>1</a:t>
            </a:r>
            <a:r>
              <a:rPr lang="en-US" dirty="0" smtClean="0">
                <a:latin typeface="Calibri" pitchFamily="34" charset="0"/>
              </a:rPr>
              <a:t>Glasgow RE, Emmons KM. </a:t>
            </a:r>
            <a:r>
              <a:rPr lang="en-US" i="1" dirty="0" smtClean="0">
                <a:latin typeface="Calibri" pitchFamily="34" charset="0"/>
              </a:rPr>
              <a:t>Annual Review of Public Health </a:t>
            </a:r>
            <a:r>
              <a:rPr lang="en-US" dirty="0" smtClean="0">
                <a:latin typeface="Calibri" pitchFamily="34" charset="0"/>
              </a:rPr>
              <a:t>Dec 6,2006 </a:t>
            </a:r>
            <a:r>
              <a:rPr lang="en-US" dirty="0" err="1" smtClean="0">
                <a:latin typeface="Calibri" pitchFamily="34" charset="0"/>
              </a:rPr>
              <a:t>epub</a:t>
            </a:r>
            <a:r>
              <a:rPr lang="en-US" dirty="0" smtClean="0">
                <a:latin typeface="Calibri" pitchFamily="34" charset="0"/>
              </a:rPr>
              <a:t> ahead of print</a:t>
            </a:r>
          </a:p>
          <a:p>
            <a:r>
              <a:rPr lang="en-US" baseline="30000" dirty="0" smtClean="0">
                <a:latin typeface="Calibri" pitchFamily="34" charset="0"/>
              </a:rPr>
              <a:t>2</a:t>
            </a:r>
            <a:r>
              <a:rPr lang="en-US" dirty="0" smtClean="0">
                <a:latin typeface="Calibri" pitchFamily="34" charset="0"/>
              </a:rPr>
              <a:t>StermanJD. </a:t>
            </a:r>
            <a:r>
              <a:rPr lang="en-US" i="1" dirty="0" err="1" smtClean="0">
                <a:latin typeface="Calibri" pitchFamily="34" charset="0"/>
              </a:rPr>
              <a:t>Syst</a:t>
            </a:r>
            <a:r>
              <a:rPr lang="en-US" i="1" dirty="0" smtClean="0">
                <a:latin typeface="Calibri" pitchFamily="34" charset="0"/>
              </a:rPr>
              <a:t> </a:t>
            </a:r>
            <a:r>
              <a:rPr lang="en-US" i="1" dirty="0" err="1" smtClean="0">
                <a:latin typeface="Calibri" pitchFamily="34" charset="0"/>
              </a:rPr>
              <a:t>Dynam</a:t>
            </a:r>
            <a:r>
              <a:rPr lang="en-US" i="1" dirty="0" smtClean="0">
                <a:latin typeface="Calibri" pitchFamily="34" charset="0"/>
              </a:rPr>
              <a:t> Rev</a:t>
            </a:r>
            <a:r>
              <a:rPr lang="en-US" dirty="0" smtClean="0">
                <a:latin typeface="Calibri" pitchFamily="34" charset="0"/>
              </a:rPr>
              <a:t> 2002;18:501-531</a:t>
            </a:r>
          </a:p>
          <a:p>
            <a:endParaRPr lang="en-US" dirty="0"/>
          </a:p>
        </p:txBody>
      </p:sp>
      <p:sp>
        <p:nvSpPr>
          <p:cNvPr id="63492"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224FCDA7-711C-42D5-8E97-108AB989AFDB}" type="slidenum">
              <a:rPr lang="en-US" sz="1600">
                <a:latin typeface="Calibri" pitchFamily="34" charset="0"/>
              </a:rPr>
              <a:pPr/>
              <a:t>35</a:t>
            </a:fld>
            <a:endParaRPr lang="en-US" sz="1600">
              <a:latin typeface="Calibri" pitchFamily="34" charset="0"/>
            </a:endParaRPr>
          </a:p>
        </p:txBody>
      </p:sp>
      <p:sp>
        <p:nvSpPr>
          <p:cNvPr id="11" name="TextBox 10"/>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2" name="TextBox 11"/>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3" name="TextBox 12"/>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4" name="TextBox 13"/>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15" name="TextBox 14"/>
          <p:cNvSpPr txBox="1"/>
          <p:nvPr/>
        </p:nvSpPr>
        <p:spPr>
          <a:xfrm>
            <a:off x="5943600" y="103188"/>
            <a:ext cx="2971800" cy="307975"/>
          </a:xfrm>
          <a:prstGeom prst="rect">
            <a:avLst/>
          </a:prstGeom>
          <a:solidFill>
            <a:schemeClr val="accent2"/>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Future Directions/D&amp;I Opportunities</a:t>
            </a:r>
          </a:p>
        </p:txBody>
      </p:sp>
      <p:sp>
        <p:nvSpPr>
          <p:cNvPr id="16" name="TextBox 15"/>
          <p:cNvSpPr txBox="1"/>
          <p:nvPr/>
        </p:nvSpPr>
        <p:spPr>
          <a:xfrm>
            <a:off x="4495800" y="98623"/>
            <a:ext cx="144780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Funding</a:t>
            </a:r>
            <a:endParaRPr lang="en-US" sz="1400" dirty="0">
              <a:solidFill>
                <a:srgbClr val="7F7F7F"/>
              </a:solidFill>
              <a:latin typeface="+mn-l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rrowheads="1"/>
          </p:cNvSpPr>
          <p:nvPr>
            <p:ph type="title"/>
          </p:nvPr>
        </p:nvSpPr>
        <p:spPr/>
        <p:txBody>
          <a:bodyPr/>
          <a:lstStyle/>
          <a:p>
            <a:pPr eaLnBrk="1" hangingPunct="1"/>
            <a:r>
              <a:rPr lang="en-US" smtClean="0"/>
              <a:t>Evidence that…</a:t>
            </a:r>
          </a:p>
        </p:txBody>
      </p:sp>
      <p:graphicFrame>
        <p:nvGraphicFramePr>
          <p:cNvPr id="65629" name="Group 93"/>
          <p:cNvGraphicFramePr>
            <a:graphicFrameLocks noGrp="1"/>
          </p:cNvGraphicFramePr>
          <p:nvPr>
            <p:ph type="tbl" idx="1"/>
          </p:nvPr>
        </p:nvGraphicFramePr>
        <p:xfrm>
          <a:off x="457200" y="1441450"/>
          <a:ext cx="8229600" cy="4824732"/>
        </p:xfrm>
        <a:graphic>
          <a:graphicData uri="http://schemas.openxmlformats.org/drawingml/2006/table">
            <a:tbl>
              <a:tblPr/>
              <a:tblGrid>
                <a:gridCol w="4114800"/>
                <a:gridCol w="4114800"/>
              </a:tblGrid>
              <a:tr h="6461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1" i="0" u="none" strike="noStrike" cap="none" normalizeH="0" baseline="0" dirty="0">
                          <a:ln>
                            <a:noFill/>
                          </a:ln>
                          <a:solidFill>
                            <a:schemeClr val="tx1"/>
                          </a:solidFill>
                          <a:effectLst/>
                          <a:latin typeface="+mn-lt"/>
                        </a:rPr>
                        <a:t>           IS MORE</a:t>
                      </a: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1" i="0" u="none" strike="noStrike" cap="none" normalizeH="0" baseline="0" dirty="0">
                          <a:ln>
                            <a:noFill/>
                          </a:ln>
                          <a:solidFill>
                            <a:schemeClr val="tx1"/>
                          </a:solidFill>
                          <a:effectLst/>
                          <a:latin typeface="+mn-lt"/>
                        </a:rPr>
                        <a:t>IS LESS</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dirty="0">
                          <a:ln>
                            <a:noFill/>
                          </a:ln>
                          <a:solidFill>
                            <a:srgbClr val="B84542"/>
                          </a:solidFill>
                          <a:effectLst/>
                          <a:latin typeface="+mn-lt"/>
                        </a:rPr>
                        <a:t>Contextual</a:t>
                      </a: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dirty="0">
                          <a:ln>
                            <a:noFill/>
                          </a:ln>
                          <a:solidFill>
                            <a:schemeClr val="tx1"/>
                          </a:solidFill>
                          <a:effectLst/>
                          <a:latin typeface="+mn-lt"/>
                        </a:rPr>
                        <a:t>Isolated</a:t>
                      </a:r>
                    </a:p>
                  </a:txBody>
                  <a:tcP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6461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dirty="0">
                          <a:ln>
                            <a:noFill/>
                          </a:ln>
                          <a:solidFill>
                            <a:srgbClr val="B84542"/>
                          </a:solidFill>
                          <a:effectLst/>
                          <a:latin typeface="+mn-lt"/>
                        </a:rPr>
                        <a:t>Practical</a:t>
                      </a:r>
                      <a:r>
                        <a:rPr kumimoji="0" lang="en-US" sz="2800" b="0" i="0" u="none" strike="noStrike" cap="none" normalizeH="0" baseline="0" dirty="0">
                          <a:ln>
                            <a:noFill/>
                          </a:ln>
                          <a:solidFill>
                            <a:schemeClr val="tx1"/>
                          </a:solidFill>
                          <a:effectLst/>
                          <a:latin typeface="+mn-lt"/>
                        </a:rPr>
                        <a:t>, efficient</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dirty="0">
                          <a:ln>
                            <a:noFill/>
                          </a:ln>
                          <a:solidFill>
                            <a:schemeClr val="tx1"/>
                          </a:solidFill>
                          <a:effectLst/>
                          <a:latin typeface="+mn-lt"/>
                        </a:rPr>
                        <a:t>Abstract, intensive</a:t>
                      </a:r>
                    </a:p>
                  </a:txBody>
                  <a:tcPr horzOverflow="overflow">
                    <a:lnL>
                      <a:noFill/>
                    </a:lnL>
                    <a:lnR cap="flat">
                      <a:noFill/>
                    </a:lnR>
                    <a:lnT>
                      <a:noFill/>
                    </a:lnT>
                    <a:lnB>
                      <a:noFill/>
                    </a:lnB>
                    <a:lnTlToBr>
                      <a:noFill/>
                    </a:lnTlToBr>
                    <a:lnBlToTr>
                      <a:noFill/>
                    </a:lnBlToTr>
                    <a:noFill/>
                  </a:tcPr>
                </a:tc>
              </a:tr>
              <a:tr h="6461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dirty="0">
                          <a:ln>
                            <a:noFill/>
                          </a:ln>
                          <a:solidFill>
                            <a:srgbClr val="B84542"/>
                          </a:solidFill>
                          <a:effectLst/>
                          <a:latin typeface="+mn-lt"/>
                        </a:rPr>
                        <a:t>Robust</a:t>
                      </a:r>
                      <a:r>
                        <a:rPr kumimoji="0" lang="en-US" sz="2800" b="0" i="0" u="none" strike="noStrike" cap="none" normalizeH="0" baseline="0" dirty="0">
                          <a:ln>
                            <a:noFill/>
                          </a:ln>
                          <a:solidFill>
                            <a:schemeClr val="tx1"/>
                          </a:solidFill>
                          <a:effectLst/>
                          <a:latin typeface="+mn-lt"/>
                        </a:rPr>
                        <a:t>, </a:t>
                      </a:r>
                      <a:r>
                        <a:rPr kumimoji="0" lang="en-US" sz="2800" b="0" i="0" u="none" strike="noStrike" cap="none" normalizeH="0" baseline="0" dirty="0" err="1">
                          <a:ln>
                            <a:noFill/>
                          </a:ln>
                          <a:solidFill>
                            <a:schemeClr val="tx1"/>
                          </a:solidFill>
                          <a:effectLst/>
                          <a:latin typeface="+mn-lt"/>
                        </a:rPr>
                        <a:t>generalizable</a:t>
                      </a:r>
                      <a:endParaRPr kumimoji="0" lang="en-US" sz="2800" b="0" i="0" u="sng" strike="noStrike" cap="none" normalizeH="0" baseline="0" dirty="0">
                        <a:ln>
                          <a:noFill/>
                        </a:ln>
                        <a:solidFill>
                          <a:schemeClr val="tx1"/>
                        </a:solidFill>
                        <a:effectLst/>
                        <a:latin typeface="+mn-lt"/>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dirty="0">
                          <a:ln>
                            <a:noFill/>
                          </a:ln>
                          <a:solidFill>
                            <a:schemeClr val="tx1"/>
                          </a:solidFill>
                          <a:effectLst/>
                          <a:latin typeface="+mn-lt"/>
                        </a:rPr>
                        <a:t>Singular </a:t>
                      </a:r>
                      <a:r>
                        <a:rPr kumimoji="0" lang="en-US" sz="2800" b="0" i="0" u="none" strike="noStrike" cap="none" normalizeH="0" baseline="0" dirty="0" smtClean="0">
                          <a:ln>
                            <a:noFill/>
                          </a:ln>
                          <a:solidFill>
                            <a:schemeClr val="tx1"/>
                          </a:solidFill>
                          <a:effectLst/>
                          <a:latin typeface="+mn-lt"/>
                        </a:rPr>
                        <a:t>(setting</a:t>
                      </a:r>
                      <a:r>
                        <a:rPr kumimoji="0" lang="en-US" sz="2800" b="0" i="0" u="none" strike="noStrike" cap="none" normalizeH="0" baseline="0" dirty="0">
                          <a:ln>
                            <a:noFill/>
                          </a:ln>
                          <a:solidFill>
                            <a:schemeClr val="tx1"/>
                          </a:solidFill>
                          <a:effectLst/>
                          <a:latin typeface="+mn-lt"/>
                        </a:rPr>
                        <a:t>, staff, population)</a:t>
                      </a:r>
                    </a:p>
                  </a:txBody>
                  <a:tcPr horzOverflow="overflow">
                    <a:lnL>
                      <a:noFill/>
                    </a:lnL>
                    <a:lnR cap="flat">
                      <a:noFill/>
                    </a:lnR>
                    <a:lnT>
                      <a:noFill/>
                    </a:lnT>
                    <a:lnB>
                      <a:noFill/>
                    </a:lnB>
                    <a:lnTlToBr>
                      <a:noFill/>
                    </a:lnTlToBr>
                    <a:lnBlToTr>
                      <a:noFill/>
                    </a:lnBlToTr>
                    <a:noFill/>
                  </a:tcPr>
                </a:tc>
              </a:tr>
              <a:tr h="6461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a:ln>
                            <a:noFill/>
                          </a:ln>
                          <a:solidFill>
                            <a:schemeClr val="tx1"/>
                          </a:solidFill>
                          <a:effectLst/>
                          <a:latin typeface="+mn-lt"/>
                        </a:rPr>
                        <a:t>Comparative</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a:ln>
                            <a:noFill/>
                          </a:ln>
                          <a:solidFill>
                            <a:schemeClr val="tx1"/>
                          </a:solidFill>
                          <a:effectLst/>
                          <a:latin typeface="+mn-lt"/>
                        </a:rPr>
                        <a:t>Academic</a:t>
                      </a:r>
                    </a:p>
                  </a:txBody>
                  <a:tcPr horzOverflow="overflow">
                    <a:lnL>
                      <a:noFill/>
                    </a:lnL>
                    <a:lnR cap="flat">
                      <a:noFill/>
                    </a:lnR>
                    <a:lnT>
                      <a:noFill/>
                    </a:lnT>
                    <a:lnB>
                      <a:noFill/>
                    </a:lnB>
                    <a:lnTlToBr>
                      <a:noFill/>
                    </a:lnTlToBr>
                    <a:lnBlToTr>
                      <a:noFill/>
                    </a:lnBlToTr>
                    <a:noFill/>
                  </a:tcPr>
                </a:tc>
              </a:tr>
              <a:tr h="6477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a:ln>
                            <a:noFill/>
                          </a:ln>
                          <a:solidFill>
                            <a:schemeClr val="tx1"/>
                          </a:solidFill>
                          <a:effectLst/>
                          <a:latin typeface="+mn-lt"/>
                        </a:rPr>
                        <a:t>Comprehensive</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a:ln>
                            <a:noFill/>
                          </a:ln>
                          <a:solidFill>
                            <a:schemeClr val="tx1"/>
                          </a:solidFill>
                          <a:effectLst/>
                          <a:latin typeface="+mn-lt"/>
                        </a:rPr>
                        <a:t>Single outcome</a:t>
                      </a:r>
                    </a:p>
                  </a:txBody>
                  <a:tcPr horzOverflow="overflow">
                    <a:lnL>
                      <a:noFill/>
                    </a:lnL>
                    <a:lnR cap="flat">
                      <a:noFill/>
                    </a:lnR>
                    <a:lnT>
                      <a:noFill/>
                    </a:lnT>
                    <a:lnB>
                      <a:noFill/>
                    </a:lnB>
                    <a:lnTlToBr>
                      <a:noFill/>
                    </a:lnTlToBr>
                    <a:lnBlToTr>
                      <a:noFill/>
                    </a:lnBlToTr>
                    <a:noFill/>
                  </a:tcPr>
                </a:tc>
              </a:tr>
              <a:tr h="6461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dirty="0">
                          <a:ln>
                            <a:noFill/>
                          </a:ln>
                          <a:solidFill>
                            <a:schemeClr val="tx1"/>
                          </a:solidFill>
                          <a:effectLst/>
                          <a:latin typeface="+mn-lt"/>
                        </a:rPr>
                        <a:t>Representative</a:t>
                      </a:r>
                    </a:p>
                  </a:txBody>
                  <a:tcPr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charset="2"/>
                        <a:buNone/>
                        <a:tabLst/>
                      </a:pPr>
                      <a:r>
                        <a:rPr kumimoji="0" lang="en-US" sz="2800" b="0" i="0" u="none" strike="noStrike" cap="none" normalizeH="0" baseline="0" dirty="0">
                          <a:ln>
                            <a:noFill/>
                          </a:ln>
                          <a:solidFill>
                            <a:schemeClr val="tx1"/>
                          </a:solidFill>
                          <a:effectLst/>
                          <a:latin typeface="+mn-lt"/>
                        </a:rPr>
                        <a:t>From ideal settings</a:t>
                      </a:r>
                    </a:p>
                  </a:txBody>
                  <a:tcPr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31"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76267883-91F2-4F87-81CB-AF9ECCB4BB96}" type="slidenum">
              <a:rPr lang="en-US" sz="1600">
                <a:latin typeface="Calibri" pitchFamily="34" charset="0"/>
              </a:rPr>
              <a:pPr/>
              <a:t>36</a:t>
            </a:fld>
            <a:endParaRPr lang="en-US" sz="1600">
              <a:latin typeface="Calibri" pitchFamily="34" charset="0"/>
            </a:endParaRPr>
          </a:p>
        </p:txBody>
      </p:sp>
      <p:pic>
        <p:nvPicPr>
          <p:cNvPr id="64537" name="Picture 23" descr="C:\Documents and Settings\purcellp\Local Settings\Temporary Internet Files\Content.IE5\VWNHLFLM\MC900241169[1].wmf"/>
          <p:cNvPicPr>
            <a:picLocks noChangeAspect="1" noChangeArrowheads="1"/>
          </p:cNvPicPr>
          <p:nvPr/>
        </p:nvPicPr>
        <p:blipFill>
          <a:blip r:embed="rId2" cstate="print"/>
          <a:srcRect/>
          <a:stretch>
            <a:fillRect/>
          </a:stretch>
        </p:blipFill>
        <p:spPr bwMode="auto">
          <a:xfrm flipH="1">
            <a:off x="4114800" y="1219200"/>
            <a:ext cx="762000" cy="763588"/>
          </a:xfrm>
          <a:prstGeom prst="rect">
            <a:avLst/>
          </a:prstGeom>
          <a:noFill/>
          <a:ln w="9525">
            <a:noFill/>
            <a:miter lim="800000"/>
            <a:headEnd/>
            <a:tailEnd/>
          </a:ln>
        </p:spPr>
      </p:pic>
      <p:sp>
        <p:nvSpPr>
          <p:cNvPr id="11" name="TextBox 10"/>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2" name="TextBox 11"/>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3" name="TextBox 12"/>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4" name="TextBox 13"/>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15" name="TextBox 14"/>
          <p:cNvSpPr txBox="1"/>
          <p:nvPr/>
        </p:nvSpPr>
        <p:spPr>
          <a:xfrm>
            <a:off x="5943600" y="103188"/>
            <a:ext cx="2971800" cy="307975"/>
          </a:xfrm>
          <a:prstGeom prst="rect">
            <a:avLst/>
          </a:prstGeom>
          <a:solidFill>
            <a:schemeClr val="accent2"/>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Future Directions/D&amp;I Opportunities</a:t>
            </a:r>
          </a:p>
        </p:txBody>
      </p:sp>
      <p:sp>
        <p:nvSpPr>
          <p:cNvPr id="16" name="TextBox 15"/>
          <p:cNvSpPr txBox="1"/>
          <p:nvPr/>
        </p:nvSpPr>
        <p:spPr>
          <a:xfrm>
            <a:off x="4495800" y="98623"/>
            <a:ext cx="144780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Funding</a:t>
            </a:r>
            <a:endParaRPr lang="en-US" sz="1400" dirty="0">
              <a:solidFill>
                <a:srgbClr val="7F7F7F"/>
              </a:solidFill>
              <a:latin typeface="+mn-l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7586"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94CF513D-6258-4098-8C60-D36B937FE9D9}" type="slidenum">
              <a:rPr lang="en-US" sz="1600">
                <a:latin typeface="Calibri" pitchFamily="34" charset="0"/>
              </a:rPr>
              <a:pPr/>
              <a:t>37</a:t>
            </a:fld>
            <a:endParaRPr lang="en-US" sz="1600">
              <a:latin typeface="Calibri" pitchFamily="34" charset="0"/>
            </a:endParaRPr>
          </a:p>
        </p:txBody>
      </p:sp>
      <p:pic>
        <p:nvPicPr>
          <p:cNvPr id="67587" name="Picture 2" descr="Cartoon: Don Quixote and windmill farm"/>
          <p:cNvPicPr>
            <a:picLocks noChangeAspect="1" noChangeArrowheads="1"/>
          </p:cNvPicPr>
          <p:nvPr/>
        </p:nvPicPr>
        <p:blipFill>
          <a:blip r:embed="rId2" cstate="print"/>
          <a:srcRect/>
          <a:stretch>
            <a:fillRect/>
          </a:stretch>
        </p:blipFill>
        <p:spPr bwMode="auto">
          <a:xfrm>
            <a:off x="152400" y="373063"/>
            <a:ext cx="8839200" cy="5907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t>COMMENTS, QUESTIONS, ETC.</a:t>
            </a:r>
          </a:p>
        </p:txBody>
      </p:sp>
      <p:sp>
        <p:nvSpPr>
          <p:cNvPr id="55299" name="Rectangle 3"/>
          <p:cNvSpPr>
            <a:spLocks noGrp="1" noChangeArrowheads="1"/>
          </p:cNvSpPr>
          <p:nvPr>
            <p:ph type="body" idx="1"/>
          </p:nvPr>
        </p:nvSpPr>
        <p:spPr/>
        <p:txBody>
          <a:bodyPr/>
          <a:lstStyle/>
          <a:p>
            <a:pPr>
              <a:spcBef>
                <a:spcPct val="80000"/>
              </a:spcBef>
              <a:buFontTx/>
              <a:buNone/>
            </a:pPr>
            <a:r>
              <a:rPr lang="en-US" dirty="0" smtClean="0"/>
              <a:t>Russell E. Glasgow </a:t>
            </a:r>
          </a:p>
          <a:p>
            <a:pPr>
              <a:spcBef>
                <a:spcPct val="80000"/>
              </a:spcBef>
              <a:buFontTx/>
              <a:buNone/>
            </a:pPr>
            <a:r>
              <a:rPr lang="en-US" dirty="0" smtClean="0"/>
              <a:t>Email: </a:t>
            </a:r>
            <a:r>
              <a:rPr lang="en-US" dirty="0" smtClean="0">
                <a:hlinkClick r:id="rId2"/>
              </a:rPr>
              <a:t>glasgowre@mail.nih.gov</a:t>
            </a:r>
            <a:r>
              <a:rPr lang="en-US" dirty="0" smtClean="0"/>
              <a:t> (preferred)</a:t>
            </a:r>
          </a:p>
          <a:p>
            <a:pPr>
              <a:spcBef>
                <a:spcPct val="80000"/>
              </a:spcBef>
              <a:buFontTx/>
              <a:buNone/>
            </a:pPr>
            <a:r>
              <a:rPr lang="en-US" dirty="0" smtClean="0"/>
              <a:t>Phone: 303-435-4912</a:t>
            </a:r>
          </a:p>
          <a:p>
            <a:pPr marL="0" indent="0">
              <a:spcBef>
                <a:spcPct val="80000"/>
              </a:spcBef>
              <a:buFontTx/>
              <a:buNone/>
            </a:pPr>
            <a:r>
              <a:rPr lang="en-US" dirty="0" smtClean="0"/>
              <a:t>NCI Implementation Science </a:t>
            </a:r>
            <a:r>
              <a:rPr lang="en-US" sz="2800" dirty="0" smtClean="0"/>
              <a:t>Website: </a:t>
            </a:r>
            <a:r>
              <a:rPr lang="en-US" sz="2800" dirty="0" smtClean="0">
                <a:hlinkClick r:id="rId3"/>
              </a:rPr>
              <a:t>http://cancercontrol.cancer.gov/d4d/</a:t>
            </a:r>
            <a:endParaRPr lang="en-US" sz="2800" dirty="0" smtClean="0"/>
          </a:p>
          <a:p>
            <a:pPr>
              <a:spcBef>
                <a:spcPct val="80000"/>
              </a:spcBef>
              <a:buFontTx/>
              <a:buNone/>
            </a:pPr>
            <a:endParaRPr lang="en-US" dirty="0" smtClean="0"/>
          </a:p>
        </p:txBody>
      </p:sp>
      <p:sp>
        <p:nvSpPr>
          <p:cNvPr id="4"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163F8340-1C08-44C4-9F54-5F74E43FB69E}" type="slidenum">
              <a:rPr lang="en-US" sz="1600">
                <a:latin typeface="Calibri" pitchFamily="34" charset="0"/>
              </a:rPr>
              <a:pPr/>
              <a:t>38</a:t>
            </a:fld>
            <a:endParaRPr lang="en-US" sz="1600" dirty="0">
              <a:latin typeface="Calibri"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5" descr="Arrow showing researcher going straight to dusty bookshelf"/>
          <p:cNvPicPr>
            <a:picLocks noChangeAspect="1"/>
          </p:cNvPicPr>
          <p:nvPr/>
        </p:nvPicPr>
        <p:blipFill>
          <a:blip r:embed="rId3" cstate="print"/>
          <a:srcRect l="14999"/>
          <a:stretch>
            <a:fillRect/>
          </a:stretch>
        </p:blipFill>
        <p:spPr bwMode="auto">
          <a:xfrm>
            <a:off x="0" y="0"/>
            <a:ext cx="9131300" cy="6858000"/>
          </a:xfrm>
          <a:prstGeom prst="rect">
            <a:avLst/>
          </a:prstGeom>
          <a:noFill/>
          <a:ln w="9525">
            <a:noFill/>
            <a:miter lim="800000"/>
            <a:headEnd/>
            <a:tailEnd/>
          </a:ln>
        </p:spPr>
      </p:pic>
      <p:sp>
        <p:nvSpPr>
          <p:cNvPr id="7" name="Title 1"/>
          <p:cNvSpPr txBox="1">
            <a:spLocks/>
          </p:cNvSpPr>
          <p:nvPr/>
        </p:nvSpPr>
        <p:spPr bwMode="auto">
          <a:xfrm>
            <a:off x="1420813" y="228600"/>
            <a:ext cx="7048500" cy="787400"/>
          </a:xfrm>
          <a:prstGeom prst="rect">
            <a:avLst/>
          </a:prstGeom>
          <a:noFill/>
          <a:ln w="9525">
            <a:noFill/>
            <a:miter lim="800000"/>
            <a:headEnd/>
            <a:tailEnd/>
          </a:ln>
          <a:effectLst/>
        </p:spPr>
        <p:txBody>
          <a:bodyPr anchor="ctr"/>
          <a:lstStyle/>
          <a:p>
            <a:pPr algn="ctr" fontAlgn="auto">
              <a:spcBef>
                <a:spcPts val="0"/>
              </a:spcBef>
              <a:spcAft>
                <a:spcPts val="0"/>
              </a:spcAft>
              <a:defRPr/>
            </a:pPr>
            <a:r>
              <a:rPr lang="en-US" sz="3000" b="1" dirty="0">
                <a:solidFill>
                  <a:srgbClr val="FFFF7E"/>
                </a:solidFill>
                <a:latin typeface="+mj-lt"/>
                <a:cs typeface="ＭＳ Ｐゴシック" charset="-128"/>
              </a:rPr>
              <a:t>Bench to Bookshelf</a:t>
            </a:r>
          </a:p>
        </p:txBody>
      </p:sp>
      <p:sp>
        <p:nvSpPr>
          <p:cNvPr id="22531"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95725EB0-D131-4B69-9DF1-58AF36E764FB}" type="slidenum">
              <a:rPr lang="en-US" sz="1600">
                <a:latin typeface="Calibri" pitchFamily="34" charset="0"/>
              </a:rPr>
              <a:pPr/>
              <a:t>4</a:t>
            </a:fld>
            <a:endParaRPr lang="en-US" sz="1600">
              <a:latin typeface="Calibri" pitchFamily="34" charset="0"/>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0" y="0"/>
            <a:ext cx="9144000" cy="830997"/>
          </a:xfrm>
          <a:prstGeom prst="rect">
            <a:avLst/>
          </a:prstGeom>
          <a:solidFill>
            <a:schemeClr val="accent2">
              <a:lumMod val="75000"/>
            </a:schemeClr>
          </a:solidFill>
        </p:spPr>
        <p:txBody>
          <a:bodyPr>
            <a:spAutoFit/>
          </a:bodyPr>
          <a:lstStyle/>
          <a:p>
            <a:pPr algn="ctr" fontAlgn="auto">
              <a:spcBef>
                <a:spcPts val="0"/>
              </a:spcBef>
              <a:spcAft>
                <a:spcPts val="0"/>
              </a:spcAft>
              <a:defRPr/>
            </a:pPr>
            <a:r>
              <a:rPr lang="en-US" sz="3000" dirty="0" smtClean="0">
                <a:solidFill>
                  <a:schemeClr val="bg1"/>
                </a:solidFill>
                <a:latin typeface="+mn-lt"/>
              </a:rPr>
              <a:t>Evidence Integration Triangle </a:t>
            </a:r>
          </a:p>
          <a:p>
            <a:pPr algn="ctr" fontAlgn="auto">
              <a:spcBef>
                <a:spcPts val="0"/>
              </a:spcBef>
              <a:spcAft>
                <a:spcPts val="0"/>
              </a:spcAft>
              <a:defRPr/>
            </a:pPr>
            <a:r>
              <a:rPr lang="en-US" dirty="0" smtClean="0">
                <a:solidFill>
                  <a:schemeClr val="bg1"/>
                </a:solidFill>
                <a:latin typeface="+mn-lt"/>
              </a:rPr>
              <a:t>Translation Across the Continuum</a:t>
            </a:r>
            <a:endParaRPr lang="en-US" dirty="0">
              <a:solidFill>
                <a:schemeClr val="bg1"/>
              </a:solidFill>
              <a:latin typeface="+mn-lt"/>
            </a:endParaRPr>
          </a:p>
        </p:txBody>
      </p:sp>
      <p:sp>
        <p:nvSpPr>
          <p:cNvPr id="25" name="Up-Down Arrow 24"/>
          <p:cNvSpPr/>
          <p:nvPr/>
        </p:nvSpPr>
        <p:spPr>
          <a:xfrm rot="2229063">
            <a:off x="3478213" y="1952625"/>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Up-Down Arrow 25"/>
          <p:cNvSpPr/>
          <p:nvPr/>
        </p:nvSpPr>
        <p:spPr>
          <a:xfrm rot="5400000">
            <a:off x="4419600" y="2971800"/>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Up-Down Arrow 26"/>
          <p:cNvSpPr/>
          <p:nvPr/>
        </p:nvSpPr>
        <p:spPr>
          <a:xfrm rot="19332619">
            <a:off x="5530850" y="1957388"/>
            <a:ext cx="457200" cy="1828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TextBox 23"/>
          <p:cNvSpPr txBox="1"/>
          <p:nvPr/>
        </p:nvSpPr>
        <p:spPr>
          <a:xfrm>
            <a:off x="838200" y="3695700"/>
            <a:ext cx="27432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Implementation Process</a:t>
            </a:r>
          </a:p>
          <a:p>
            <a:pPr algn="ctr"/>
            <a:r>
              <a:rPr lang="en-US" sz="1400">
                <a:latin typeface="Calibri" pitchFamily="34" charset="0"/>
              </a:rPr>
              <a:t>(e.g., stakeholder engagement; team-based science; CBPR; patient centered care)</a:t>
            </a:r>
          </a:p>
        </p:txBody>
      </p:sp>
      <p:sp>
        <p:nvSpPr>
          <p:cNvPr id="28" name="TextBox 27"/>
          <p:cNvSpPr txBox="1"/>
          <p:nvPr/>
        </p:nvSpPr>
        <p:spPr>
          <a:xfrm>
            <a:off x="5638800" y="3683000"/>
            <a:ext cx="27432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Practical Measures</a:t>
            </a:r>
            <a:endParaRPr lang="en-US">
              <a:latin typeface="Calibri" pitchFamily="34" charset="0"/>
            </a:endParaRPr>
          </a:p>
          <a:p>
            <a:pPr algn="ctr"/>
            <a:r>
              <a:rPr lang="en-US" sz="1400">
                <a:latin typeface="Calibri" pitchFamily="34" charset="0"/>
              </a:rPr>
              <a:t>(e.g., actionable &amp; longitudinal measures)</a:t>
            </a:r>
          </a:p>
          <a:p>
            <a:pPr algn="ctr"/>
            <a:endParaRPr lang="en-US" sz="1400">
              <a:latin typeface="Calibri" pitchFamily="34" charset="0"/>
            </a:endParaRPr>
          </a:p>
        </p:txBody>
      </p:sp>
      <p:sp>
        <p:nvSpPr>
          <p:cNvPr id="29" name="TextBox 28"/>
          <p:cNvSpPr txBox="1"/>
          <p:nvPr/>
        </p:nvSpPr>
        <p:spPr>
          <a:xfrm>
            <a:off x="3124200" y="914400"/>
            <a:ext cx="3048000" cy="1016000"/>
          </a:xfrm>
          <a:prstGeom prst="rect">
            <a:avLst/>
          </a:prstGeom>
          <a:solidFill>
            <a:schemeClr val="accent1">
              <a:lumMod val="60000"/>
              <a:lumOff val="40000"/>
            </a:schemeClr>
          </a:solidFill>
          <a:ln>
            <a:solidFill>
              <a:schemeClr val="accent1">
                <a:lumMod val="75000"/>
              </a:schemeClr>
            </a:solidFill>
          </a:ln>
          <a:effectLst>
            <a:outerShdw blurRad="50800" dist="38100" dir="8100000" algn="tr" rotWithShape="0">
              <a:prstClr val="black">
                <a:alpha val="40000"/>
              </a:prstClr>
            </a:outerShdw>
          </a:effectLst>
        </p:spPr>
        <p:txBody>
          <a:bodyPr>
            <a:spAutoFit/>
          </a:bodyPr>
          <a:lstStyle/>
          <a:p>
            <a:pPr algn="ctr"/>
            <a:r>
              <a:rPr lang="en-US" b="1">
                <a:latin typeface="Calibri" pitchFamily="34" charset="0"/>
              </a:rPr>
              <a:t>Intervention Program/Policy</a:t>
            </a:r>
            <a:br>
              <a:rPr lang="en-US" b="1">
                <a:latin typeface="Calibri" pitchFamily="34" charset="0"/>
              </a:rPr>
            </a:br>
            <a:r>
              <a:rPr lang="en-US" sz="1400" b="1" i="1">
                <a:latin typeface="Calibri" pitchFamily="34" charset="0"/>
              </a:rPr>
              <a:t>(Prevention or Treatment)</a:t>
            </a:r>
          </a:p>
          <a:p>
            <a:pPr algn="ctr"/>
            <a:r>
              <a:rPr lang="en-US" sz="1400">
                <a:latin typeface="Calibri" pitchFamily="34" charset="0"/>
              </a:rPr>
              <a:t>(e.g., design; key components; principles; external validity) </a:t>
            </a:r>
          </a:p>
        </p:txBody>
      </p:sp>
      <p:sp>
        <p:nvSpPr>
          <p:cNvPr id="6964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54A1625C-B59A-43FE-AAEA-2D3690253451}" type="slidenum">
              <a:rPr lang="en-US" sz="1600">
                <a:latin typeface="Calibri" pitchFamily="34" charset="0"/>
              </a:rPr>
              <a:pPr/>
              <a:t>40</a:t>
            </a:fld>
            <a:endParaRPr lang="en-US" sz="1600">
              <a:latin typeface="Calibri" pitchFamily="34" charset="0"/>
            </a:endParaRPr>
          </a:p>
        </p:txBody>
      </p:sp>
      <p:sp>
        <p:nvSpPr>
          <p:cNvPr id="69645" name="Right Brace 34"/>
          <p:cNvSpPr>
            <a:spLocks/>
          </p:cNvSpPr>
          <p:nvPr/>
        </p:nvSpPr>
        <p:spPr bwMode="auto">
          <a:xfrm rot="5400000">
            <a:off x="4489450" y="895350"/>
            <a:ext cx="241300" cy="7848600"/>
          </a:xfrm>
          <a:prstGeom prst="rightBrace">
            <a:avLst>
              <a:gd name="adj1" fmla="val 8282"/>
              <a:gd name="adj2" fmla="val 50000"/>
            </a:avLst>
          </a:prstGeom>
          <a:noFill/>
          <a:ln w="28575" algn="ctr">
            <a:solidFill>
              <a:srgbClr val="B84542"/>
            </a:solidFill>
            <a:round/>
            <a:headEnd/>
            <a:tailEnd/>
          </a:ln>
        </p:spPr>
        <p:txBody>
          <a:bodyPr/>
          <a:lstStyle/>
          <a:p>
            <a:pPr eaLnBrk="0" hangingPunct="0"/>
            <a:endParaRPr lang="en-US" sz="2400">
              <a:latin typeface="Times"/>
            </a:endParaRPr>
          </a:p>
        </p:txBody>
      </p:sp>
      <p:graphicFrame>
        <p:nvGraphicFramePr>
          <p:cNvPr id="36" name="Table 35"/>
          <p:cNvGraphicFramePr>
            <a:graphicFrameLocks noGrp="1"/>
          </p:cNvGraphicFramePr>
          <p:nvPr/>
        </p:nvGraphicFramePr>
        <p:xfrm>
          <a:off x="2057400" y="4927600"/>
          <a:ext cx="5394325" cy="1371600"/>
        </p:xfrm>
        <a:graphic>
          <a:graphicData uri="http://schemas.openxmlformats.org/drawingml/2006/table">
            <a:tbl>
              <a:tblPr/>
              <a:tblGrid>
                <a:gridCol w="2819400"/>
                <a:gridCol w="2574925"/>
              </a:tblGrid>
              <a:tr h="24447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Calibri" pitchFamily="34" charset="0"/>
                        </a:rPr>
                        <a:t>Multi-Level Context</a:t>
                      </a:r>
                    </a:p>
                  </a:txBody>
                  <a:tcPr horzOverflow="overflow">
                    <a:lnL>
                      <a:noFill/>
                    </a:lnL>
                    <a:lnR>
                      <a:noFill/>
                    </a:lnR>
                    <a:lnT>
                      <a:noFill/>
                    </a:lnT>
                    <a:lnB>
                      <a:noFill/>
                    </a:lnB>
                    <a:lnTlToBr>
                      <a:noFill/>
                    </a:lnTlToBr>
                    <a:lnBlToTr>
                      <a:noFill/>
                    </a:lnBlToTr>
                    <a:noFill/>
                  </a:tcPr>
                </a:tc>
                <a:tc hMerge="1">
                  <a:txBody>
                    <a:bodyPr/>
                    <a:lstStyle/>
                    <a:p>
                      <a:endParaRPr lang="en-US"/>
                    </a:p>
                  </a:txBody>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Intrapersonal/Biological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Policy</a:t>
                      </a:r>
                    </a:p>
                  </a:txBody>
                  <a:tcPr horzOverflow="overflow">
                    <a:lnL>
                      <a:noFill/>
                    </a:lnL>
                    <a:lnR>
                      <a:noFill/>
                    </a:lnR>
                    <a:lnT>
                      <a:noFill/>
                    </a:lnT>
                    <a:lnB>
                      <a:noFill/>
                    </a:lnB>
                    <a:lnTlToBr>
                      <a:noFill/>
                    </a:lnTlToBr>
                    <a:lnBlToTr>
                      <a:noFill/>
                    </a:lnBlToTr>
                    <a:noFill/>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Interpersonal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Community/Economic</a:t>
                      </a:r>
                    </a:p>
                  </a:txBody>
                  <a:tcPr horzOverflow="overflow">
                    <a:lnL>
                      <a:noFill/>
                    </a:lnL>
                    <a:lnR>
                      <a:noFill/>
                    </a:lnR>
                    <a:lnT>
                      <a:noFill/>
                    </a:lnT>
                    <a:lnB>
                      <a:noFill/>
                    </a:lnB>
                    <a:lnTlToBr>
                      <a:noFill/>
                    </a:lnTlToBr>
                    <a:lnBlToTr>
                      <a:noFill/>
                    </a:lnBlToTr>
                    <a:noFill/>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smtClean="0">
                          <a:ln>
                            <a:noFill/>
                          </a:ln>
                          <a:solidFill>
                            <a:schemeClr val="tx1"/>
                          </a:solidFill>
                          <a:effectLst/>
                          <a:latin typeface="Calibri" pitchFamily="34" charset="0"/>
                        </a:rPr>
                        <a:t>  Organizational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11000"/>
                        <a:buFont typeface="Arial"/>
                        <a:buChar char="•"/>
                        <a:tabLst/>
                      </a:pPr>
                      <a:r>
                        <a:rPr kumimoji="0" lang="en-US" sz="1600" b="0" i="0" u="none" strike="noStrike" cap="none" normalizeH="0" baseline="0" dirty="0" smtClean="0">
                          <a:ln>
                            <a:noFill/>
                          </a:ln>
                          <a:solidFill>
                            <a:schemeClr val="tx1"/>
                          </a:solidFill>
                          <a:effectLst/>
                          <a:latin typeface="Calibri" pitchFamily="34" charset="0"/>
                        </a:rPr>
                        <a:t>   Social/Environment</a:t>
                      </a:r>
                    </a:p>
                  </a:txBody>
                  <a:tcPr horzOverflow="overflow">
                    <a:lnL>
                      <a:noFill/>
                    </a:lnL>
                    <a:lnR>
                      <a:noFill/>
                    </a:lnR>
                    <a:lnT>
                      <a:noFill/>
                    </a:lnT>
                    <a:lnB>
                      <a:noFill/>
                    </a:lnB>
                    <a:lnTlToBr>
                      <a:noFill/>
                    </a:lnTlToBr>
                    <a:lnBlToTr>
                      <a:noFill/>
                    </a:lnBlToTr>
                    <a:noFill/>
                  </a:tcPr>
                </a:tc>
              </a:tr>
            </a:tbl>
          </a:graphicData>
        </a:graphic>
      </p:graphicFrame>
      <p:sp>
        <p:nvSpPr>
          <p:cNvPr id="69654" name="TextBox 19"/>
          <p:cNvSpPr txBox="1">
            <a:spLocks noChangeArrowheads="1"/>
          </p:cNvSpPr>
          <p:nvPr/>
        </p:nvSpPr>
        <p:spPr bwMode="auto">
          <a:xfrm rot="-3191254">
            <a:off x="2923381" y="2437607"/>
            <a:ext cx="1204913" cy="381000"/>
          </a:xfrm>
          <a:prstGeom prst="rect">
            <a:avLst/>
          </a:prstGeom>
          <a:noFill/>
          <a:ln w="9525">
            <a:noFill/>
            <a:miter lim="800000"/>
            <a:headEnd/>
            <a:tailEnd/>
          </a:ln>
        </p:spPr>
        <p:txBody>
          <a:bodyPr>
            <a:spAutoFit/>
          </a:bodyPr>
          <a:lstStyle/>
          <a:p>
            <a:r>
              <a:rPr lang="en-US">
                <a:latin typeface="Calibri" pitchFamily="34" charset="0"/>
              </a:rPr>
              <a:t>Feedback</a:t>
            </a:r>
          </a:p>
        </p:txBody>
      </p:sp>
      <p:sp>
        <p:nvSpPr>
          <p:cNvPr id="69655" name="TextBox 20"/>
          <p:cNvSpPr txBox="1">
            <a:spLocks noChangeArrowheads="1"/>
          </p:cNvSpPr>
          <p:nvPr/>
        </p:nvSpPr>
        <p:spPr bwMode="auto">
          <a:xfrm rot="3130125">
            <a:off x="5450682" y="2543969"/>
            <a:ext cx="1204912" cy="381000"/>
          </a:xfrm>
          <a:prstGeom prst="rect">
            <a:avLst/>
          </a:prstGeom>
          <a:noFill/>
          <a:ln w="9525">
            <a:noFill/>
            <a:miter lim="800000"/>
            <a:headEnd/>
            <a:tailEnd/>
          </a:ln>
        </p:spPr>
        <p:txBody>
          <a:bodyPr>
            <a:spAutoFit/>
          </a:bodyPr>
          <a:lstStyle/>
          <a:p>
            <a:r>
              <a:rPr lang="en-US">
                <a:latin typeface="Calibri" pitchFamily="34" charset="0"/>
              </a:rPr>
              <a:t>Feedback</a:t>
            </a:r>
          </a:p>
        </p:txBody>
      </p:sp>
      <p:sp>
        <p:nvSpPr>
          <p:cNvPr id="69656" name="TextBox 21"/>
          <p:cNvSpPr txBox="1">
            <a:spLocks noChangeArrowheads="1"/>
          </p:cNvSpPr>
          <p:nvPr/>
        </p:nvSpPr>
        <p:spPr bwMode="auto">
          <a:xfrm>
            <a:off x="4129088" y="4033838"/>
            <a:ext cx="1204912" cy="381000"/>
          </a:xfrm>
          <a:prstGeom prst="rect">
            <a:avLst/>
          </a:prstGeom>
          <a:noFill/>
          <a:ln w="9525">
            <a:noFill/>
            <a:miter lim="800000"/>
            <a:headEnd/>
            <a:tailEnd/>
          </a:ln>
        </p:spPr>
        <p:txBody>
          <a:bodyPr>
            <a:spAutoFit/>
          </a:bodyPr>
          <a:lstStyle/>
          <a:p>
            <a:r>
              <a:rPr lang="en-US">
                <a:latin typeface="Calibri" pitchFamily="34" charset="0"/>
              </a:rPr>
              <a:t>Feedback</a:t>
            </a:r>
          </a:p>
        </p:txBody>
      </p:sp>
      <p:sp>
        <p:nvSpPr>
          <p:cNvPr id="23" name="Oval 22"/>
          <p:cNvSpPr/>
          <p:nvPr/>
        </p:nvSpPr>
        <p:spPr bwMode="auto">
          <a:xfrm>
            <a:off x="3962400" y="2717800"/>
            <a:ext cx="1524000" cy="457200"/>
          </a:xfrm>
          <a:prstGeom prst="ellipse">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a:lstStyle/>
          <a:p>
            <a:pPr algn="ctr" eaLnBrk="0" hangingPunct="0">
              <a:defRPr/>
            </a:pPr>
            <a:r>
              <a:rPr lang="en-US" sz="1600" dirty="0">
                <a:latin typeface="+mn-lt"/>
              </a:rPr>
              <a:t>Evidence</a:t>
            </a:r>
          </a:p>
        </p:txBody>
      </p:sp>
      <p:sp>
        <p:nvSpPr>
          <p:cNvPr id="30" name="Oval 29"/>
          <p:cNvSpPr/>
          <p:nvPr/>
        </p:nvSpPr>
        <p:spPr bwMode="auto">
          <a:xfrm>
            <a:off x="3810000" y="3098800"/>
            <a:ext cx="1905000" cy="457200"/>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a:lstStyle/>
          <a:p>
            <a:pPr algn="ctr" eaLnBrk="0" hangingPunct="0">
              <a:defRPr/>
            </a:pPr>
            <a:r>
              <a:rPr lang="en-US" sz="1600" dirty="0">
                <a:latin typeface="+mn-lt"/>
              </a:rPr>
              <a:t>Stakeholders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533400"/>
            <a:ext cx="8915400" cy="1143000"/>
          </a:xfrm>
        </p:spPr>
        <p:txBody>
          <a:bodyPr/>
          <a:lstStyle/>
          <a:p>
            <a:pPr eaLnBrk="1" hangingPunct="1">
              <a:defRPr/>
            </a:pPr>
            <a:r>
              <a:rPr lang="en-US" sz="2600" dirty="0" smtClean="0">
                <a:latin typeface="+mn-lt"/>
              </a:rPr>
              <a:t>Key Pragmatic and Translation Content Issues in Need of Study by Research Design, Intervention and Evaluation Issues</a:t>
            </a:r>
            <a:endParaRPr lang="en-US" sz="2600" dirty="0">
              <a:latin typeface="+mn-lt"/>
            </a:endParaRPr>
          </a:p>
        </p:txBody>
      </p:sp>
      <p:pic>
        <p:nvPicPr>
          <p:cNvPr id="71682" name="Picture 3"/>
          <p:cNvPicPr>
            <a:picLocks noChangeAspect="1" noChangeArrowheads="1"/>
          </p:cNvPicPr>
          <p:nvPr/>
        </p:nvPicPr>
        <p:blipFill>
          <a:blip r:embed="rId3" cstate="print"/>
          <a:srcRect/>
          <a:stretch>
            <a:fillRect/>
          </a:stretch>
        </p:blipFill>
        <p:spPr bwMode="auto">
          <a:xfrm>
            <a:off x="838200" y="1524000"/>
            <a:ext cx="7512050" cy="4940300"/>
          </a:xfrm>
          <a:prstGeom prst="rect">
            <a:avLst/>
          </a:prstGeom>
          <a:noFill/>
          <a:ln w="9525">
            <a:noFill/>
            <a:miter lim="800000"/>
            <a:headEnd/>
            <a:tailEnd/>
          </a:ln>
        </p:spPr>
      </p:pic>
      <p:sp>
        <p:nvSpPr>
          <p:cNvPr id="71684"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A62DED30-86E6-4E25-A07C-C54A922BDAE0}" type="slidenum">
              <a:rPr lang="en-US" sz="1600">
                <a:latin typeface="Calibri" pitchFamily="34" charset="0"/>
              </a:rPr>
              <a:pPr/>
              <a:t>41</a:t>
            </a:fld>
            <a:endParaRPr lang="en-US" sz="1600">
              <a:latin typeface="Calibri" pitchFamily="34" charset="0"/>
            </a:endParaRPr>
          </a:p>
        </p:txBody>
      </p:sp>
      <p:sp>
        <p:nvSpPr>
          <p:cNvPr id="10" name="TextBox 9"/>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1" name="TextBox 10"/>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6" name="TextBox 15"/>
          <p:cNvSpPr txBox="1"/>
          <p:nvPr/>
        </p:nvSpPr>
        <p:spPr>
          <a:xfrm>
            <a:off x="1676400" y="101600"/>
            <a:ext cx="1803400" cy="307975"/>
          </a:xfrm>
          <a:prstGeom prst="rect">
            <a:avLst/>
          </a:prstGeom>
          <a:solidFill>
            <a:srgbClr val="E6B9B8"/>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rgbClr val="7F7F7F"/>
                </a:solidFill>
                <a:latin typeface="+mn-lt"/>
              </a:rPr>
              <a:t>D&amp;I: What we know</a:t>
            </a:r>
          </a:p>
        </p:txBody>
      </p:sp>
      <p:sp>
        <p:nvSpPr>
          <p:cNvPr id="17" name="TextBox 16"/>
          <p:cNvSpPr txBox="1"/>
          <p:nvPr/>
        </p:nvSpPr>
        <p:spPr>
          <a:xfrm>
            <a:off x="3429000" y="101600"/>
            <a:ext cx="106045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EIT</a:t>
            </a:r>
            <a:endParaRPr lang="en-US" sz="1400" dirty="0">
              <a:solidFill>
                <a:srgbClr val="7F7F7F"/>
              </a:solidFill>
              <a:latin typeface="+mn-lt"/>
            </a:endParaRPr>
          </a:p>
        </p:txBody>
      </p:sp>
      <p:sp>
        <p:nvSpPr>
          <p:cNvPr id="18" name="TextBox 17"/>
          <p:cNvSpPr txBox="1"/>
          <p:nvPr/>
        </p:nvSpPr>
        <p:spPr>
          <a:xfrm>
            <a:off x="5943600" y="103188"/>
            <a:ext cx="2971800" cy="307975"/>
          </a:xfrm>
          <a:prstGeom prst="rect">
            <a:avLst/>
          </a:prstGeom>
          <a:solidFill>
            <a:schemeClr val="accent2"/>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Future Directions/D&amp;I Opportunities</a:t>
            </a:r>
          </a:p>
        </p:txBody>
      </p:sp>
      <p:sp>
        <p:nvSpPr>
          <p:cNvPr id="19" name="TextBox 18"/>
          <p:cNvSpPr txBox="1"/>
          <p:nvPr/>
        </p:nvSpPr>
        <p:spPr>
          <a:xfrm>
            <a:off x="4495800" y="98623"/>
            <a:ext cx="1447800" cy="307777"/>
          </a:xfrm>
          <a:prstGeom prst="rect">
            <a:avLst/>
          </a:prstGeom>
          <a:solidFill>
            <a:srgbClr val="E6B9B8"/>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rgbClr val="7F7F7F"/>
                </a:solidFill>
                <a:latin typeface="+mn-lt"/>
              </a:rPr>
              <a:t>Funding</a:t>
            </a:r>
            <a:endParaRPr lang="en-US" sz="1400" dirty="0">
              <a:solidFill>
                <a:srgbClr val="7F7F7F"/>
              </a:solidFill>
              <a:latin typeface="+mn-l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sz="3400" kern="1200" dirty="0" smtClean="0">
                <a:ea typeface="ＭＳ Ｐゴシック" pitchFamily="1" charset="-128"/>
              </a:rPr>
              <a:t>WHY? (Targets for Change?)</a:t>
            </a:r>
          </a:p>
        </p:txBody>
      </p:sp>
      <p:sp>
        <p:nvSpPr>
          <p:cNvPr id="73730" name="Rectangle 3"/>
          <p:cNvSpPr>
            <a:spLocks noGrp="1" noChangeArrowheads="1"/>
          </p:cNvSpPr>
          <p:nvPr>
            <p:ph idx="1"/>
          </p:nvPr>
        </p:nvSpPr>
        <p:spPr/>
        <p:txBody>
          <a:bodyPr/>
          <a:lstStyle/>
          <a:p>
            <a:pPr eaLnBrk="1" hangingPunct="1">
              <a:lnSpc>
                <a:spcPct val="80000"/>
              </a:lnSpc>
              <a:spcBef>
                <a:spcPct val="80000"/>
              </a:spcBef>
            </a:pPr>
            <a:r>
              <a:rPr lang="en-US" sz="2400" smtClean="0"/>
              <a:t>Much research not relevant to patients, practitioners, policy makers</a:t>
            </a:r>
          </a:p>
          <a:p>
            <a:pPr eaLnBrk="1" hangingPunct="1">
              <a:lnSpc>
                <a:spcPct val="80000"/>
              </a:lnSpc>
              <a:spcBef>
                <a:spcPct val="0"/>
              </a:spcBef>
            </a:pPr>
            <a:endParaRPr lang="en-US" sz="2400" smtClean="0"/>
          </a:p>
          <a:p>
            <a:pPr eaLnBrk="1" hangingPunct="1">
              <a:lnSpc>
                <a:spcPct val="80000"/>
              </a:lnSpc>
              <a:spcBef>
                <a:spcPct val="80000"/>
              </a:spcBef>
            </a:pPr>
            <a:r>
              <a:rPr lang="en-US" sz="2400" smtClean="0"/>
              <a:t>Vested interests (FDA model)</a:t>
            </a:r>
          </a:p>
          <a:p>
            <a:pPr eaLnBrk="1" hangingPunct="1">
              <a:lnSpc>
                <a:spcPct val="80000"/>
              </a:lnSpc>
              <a:spcBef>
                <a:spcPct val="0"/>
              </a:spcBef>
            </a:pPr>
            <a:endParaRPr lang="en-US" sz="2400" smtClean="0"/>
          </a:p>
          <a:p>
            <a:pPr eaLnBrk="1" hangingPunct="1">
              <a:lnSpc>
                <a:spcPct val="80000"/>
              </a:lnSpc>
              <a:spcBef>
                <a:spcPct val="80000"/>
              </a:spcBef>
            </a:pPr>
            <a:r>
              <a:rPr lang="en-US" sz="2400" smtClean="0"/>
              <a:t>Way we were trained – “unlearning”</a:t>
            </a:r>
          </a:p>
          <a:p>
            <a:pPr eaLnBrk="1" hangingPunct="1">
              <a:lnSpc>
                <a:spcPct val="80000"/>
              </a:lnSpc>
              <a:spcBef>
                <a:spcPct val="0"/>
              </a:spcBef>
            </a:pPr>
            <a:endParaRPr lang="en-US" sz="2400" smtClean="0"/>
          </a:p>
          <a:p>
            <a:pPr eaLnBrk="1" hangingPunct="1">
              <a:lnSpc>
                <a:spcPct val="80000"/>
              </a:lnSpc>
              <a:spcBef>
                <a:spcPct val="80000"/>
              </a:spcBef>
            </a:pPr>
            <a:r>
              <a:rPr lang="en-US" sz="2400" smtClean="0"/>
              <a:t>Complex, “wicked issues”</a:t>
            </a:r>
            <a:r>
              <a:rPr lang="en-US" sz="2400" baseline="30000" smtClean="0"/>
              <a:t>1</a:t>
            </a:r>
          </a:p>
          <a:p>
            <a:pPr eaLnBrk="1" hangingPunct="1">
              <a:lnSpc>
                <a:spcPct val="80000"/>
              </a:lnSpc>
              <a:spcBef>
                <a:spcPct val="0"/>
              </a:spcBef>
            </a:pPr>
            <a:endParaRPr lang="en-US" sz="2400" baseline="30000" smtClean="0"/>
          </a:p>
          <a:p>
            <a:pPr eaLnBrk="1" hangingPunct="1">
              <a:lnSpc>
                <a:spcPct val="80000"/>
              </a:lnSpc>
              <a:spcBef>
                <a:spcPct val="80000"/>
              </a:spcBef>
            </a:pPr>
            <a:r>
              <a:rPr lang="en-US" sz="2400" smtClean="0"/>
              <a:t>Insufficient funding (98.5% NIH budget for basic)</a:t>
            </a:r>
          </a:p>
        </p:txBody>
      </p:sp>
      <p:sp>
        <p:nvSpPr>
          <p:cNvPr id="73731" name="Text Box 4"/>
          <p:cNvSpPr txBox="1">
            <a:spLocks noChangeArrowheads="1"/>
          </p:cNvSpPr>
          <p:nvPr/>
        </p:nvSpPr>
        <p:spPr bwMode="auto">
          <a:xfrm>
            <a:off x="0" y="6248400"/>
            <a:ext cx="7467600" cy="584200"/>
          </a:xfrm>
          <a:prstGeom prst="rect">
            <a:avLst/>
          </a:prstGeom>
          <a:noFill/>
          <a:ln w="9525">
            <a:noFill/>
            <a:miter lim="800000"/>
            <a:headEnd/>
            <a:tailEnd/>
          </a:ln>
        </p:spPr>
        <p:txBody>
          <a:bodyPr>
            <a:spAutoFit/>
          </a:bodyPr>
          <a:lstStyle/>
          <a:p>
            <a:r>
              <a:rPr lang="en-US" sz="1600" baseline="30000">
                <a:latin typeface="Calibri" pitchFamily="34" charset="0"/>
              </a:rPr>
              <a:t>1</a:t>
            </a:r>
            <a:r>
              <a:rPr lang="en-US" sz="1600">
                <a:latin typeface="Calibri" pitchFamily="34" charset="0"/>
              </a:rPr>
              <a:t>Kreuter MW et al.  Understanding wicked problems.  </a:t>
            </a:r>
            <a:r>
              <a:rPr lang="en-US" sz="1600" i="1">
                <a:latin typeface="Calibri" pitchFamily="34" charset="0"/>
              </a:rPr>
              <a:t>Health EducBehav</a:t>
            </a:r>
            <a:r>
              <a:rPr lang="en-US" sz="1600">
                <a:latin typeface="Calibri" pitchFamily="34" charset="0"/>
              </a:rPr>
              <a:t>2004;Aug;31(4):441-454</a:t>
            </a:r>
          </a:p>
        </p:txBody>
      </p:sp>
      <p:sp>
        <p:nvSpPr>
          <p:cNvPr id="73732"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5DE30CDE-F6CE-453D-8E1C-6D0E417711EC}" type="slidenum">
              <a:rPr lang="en-US" sz="1600">
                <a:latin typeface="Calibri" pitchFamily="34" charset="0"/>
              </a:rPr>
              <a:pPr/>
              <a:t>42</a:t>
            </a:fld>
            <a:endParaRPr lang="en-US" sz="1600">
              <a:latin typeface="Calibri" pitchFamily="34" charset="0"/>
            </a:endParaRPr>
          </a:p>
        </p:txBody>
      </p:sp>
      <p:sp>
        <p:nvSpPr>
          <p:cNvPr id="11" name="TextBox 10"/>
          <p:cNvSpPr txBox="1"/>
          <p:nvPr/>
        </p:nvSpPr>
        <p:spPr>
          <a:xfrm>
            <a:off x="4281369" y="-676069"/>
            <a:ext cx="184666" cy="369332"/>
          </a:xfrm>
          <a:prstGeom prst="rect">
            <a:avLst/>
          </a:prstGeom>
          <a:noFill/>
        </p:spPr>
        <p:txBody>
          <a:bodyPr wrap="none" rtlCol="0">
            <a:spAutoFit/>
          </a:bodyPr>
          <a:lstStyle/>
          <a:p>
            <a:endParaRPr lang="en-US" dirty="0"/>
          </a:p>
        </p:txBody>
      </p:sp>
      <p:sp>
        <p:nvSpPr>
          <p:cNvPr id="12" name="TextBox 11"/>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3" name="TextBox 12"/>
          <p:cNvSpPr txBox="1"/>
          <p:nvPr/>
        </p:nvSpPr>
        <p:spPr>
          <a:xfrm>
            <a:off x="200025" y="106363"/>
            <a:ext cx="1476375"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chemeClr val="bg1"/>
                </a:solidFill>
                <a:latin typeface="+mn-lt"/>
              </a:rPr>
              <a:t>The Need</a:t>
            </a:r>
            <a:endParaRPr lang="en-US" sz="1400" b="1" dirty="0">
              <a:solidFill>
                <a:schemeClr val="bg1"/>
              </a:solidFill>
              <a:latin typeface="+mn-lt"/>
            </a:endParaRPr>
          </a:p>
        </p:txBody>
      </p:sp>
      <p:sp>
        <p:nvSpPr>
          <p:cNvPr id="14" name="TextBox 13"/>
          <p:cNvSpPr txBox="1"/>
          <p:nvPr/>
        </p:nvSpPr>
        <p:spPr>
          <a:xfrm>
            <a:off x="1676400" y="101600"/>
            <a:ext cx="18034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D&amp;I: What we know</a:t>
            </a:r>
          </a:p>
        </p:txBody>
      </p:sp>
      <p:sp>
        <p:nvSpPr>
          <p:cNvPr id="15" name="TextBox 14"/>
          <p:cNvSpPr txBox="1"/>
          <p:nvPr/>
        </p:nvSpPr>
        <p:spPr>
          <a:xfrm>
            <a:off x="3429000" y="101600"/>
            <a:ext cx="106045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EIT</a:t>
            </a:r>
            <a:endParaRPr lang="en-US" sz="1400" dirty="0">
              <a:solidFill>
                <a:schemeClr val="bg1">
                  <a:lumMod val="50000"/>
                </a:schemeClr>
              </a:solidFill>
              <a:latin typeface="+mn-lt"/>
            </a:endParaRPr>
          </a:p>
        </p:txBody>
      </p:sp>
      <p:sp>
        <p:nvSpPr>
          <p:cNvPr id="20" name="TextBox 19"/>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1" name="TextBox 20"/>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dirty="0" smtClean="0">
                <a:ea typeface="ＭＳ Ｐゴシック" pitchFamily="34" charset="-128"/>
              </a:rPr>
              <a:t>Current Situation in United States</a:t>
            </a:r>
            <a:r>
              <a:rPr lang="en-US" baseline="30000" dirty="0" smtClean="0"/>
              <a:t>1</a:t>
            </a:r>
            <a:endParaRPr lang="en-US" dirty="0" smtClean="0">
              <a:ea typeface="ＭＳ Ｐゴシック" pitchFamily="34" charset="-128"/>
            </a:endParaRPr>
          </a:p>
        </p:txBody>
      </p:sp>
      <p:sp>
        <p:nvSpPr>
          <p:cNvPr id="24578" name="Rectangle 3"/>
          <p:cNvSpPr>
            <a:spLocks noGrp="1" noChangeArrowheads="1"/>
          </p:cNvSpPr>
          <p:nvPr>
            <p:ph idx="1"/>
          </p:nvPr>
        </p:nvSpPr>
        <p:spPr/>
        <p:txBody>
          <a:bodyPr/>
          <a:lstStyle/>
          <a:p>
            <a:pPr eaLnBrk="1" hangingPunct="1">
              <a:spcBef>
                <a:spcPct val="80000"/>
              </a:spcBef>
            </a:pPr>
            <a:r>
              <a:rPr lang="en-US" sz="2800" dirty="0" smtClean="0"/>
              <a:t>Underperforming health care system</a:t>
            </a:r>
            <a:r>
              <a:rPr lang="en-US" sz="2800" baseline="30000" dirty="0" smtClean="0"/>
              <a:t>2</a:t>
            </a:r>
            <a:endParaRPr lang="en-US" sz="2800" dirty="0" smtClean="0"/>
          </a:p>
          <a:p>
            <a:pPr eaLnBrk="1" hangingPunct="1">
              <a:spcBef>
                <a:spcPct val="80000"/>
              </a:spcBef>
            </a:pPr>
            <a:r>
              <a:rPr lang="en-US" sz="2800" dirty="0" smtClean="0"/>
              <a:t>Balkanized and silo approaches</a:t>
            </a:r>
          </a:p>
          <a:p>
            <a:pPr eaLnBrk="1" hangingPunct="1">
              <a:spcBef>
                <a:spcPct val="80000"/>
              </a:spcBef>
            </a:pPr>
            <a:r>
              <a:rPr lang="en-US" sz="2800" dirty="0" smtClean="0"/>
              <a:t>Expensive, unsustainable cost, increasing</a:t>
            </a:r>
          </a:p>
          <a:p>
            <a:pPr eaLnBrk="1" hangingPunct="1">
              <a:spcBef>
                <a:spcPct val="80000"/>
              </a:spcBef>
            </a:pPr>
            <a:r>
              <a:rPr lang="en-US" sz="2800" dirty="0" smtClean="0"/>
              <a:t>Inequitable: Health disparities</a:t>
            </a:r>
          </a:p>
          <a:p>
            <a:pPr eaLnBrk="1" hangingPunct="1">
              <a:spcBef>
                <a:spcPct val="80000"/>
              </a:spcBef>
            </a:pPr>
            <a:r>
              <a:rPr lang="en-US" sz="2800" dirty="0" smtClean="0">
                <a:solidFill>
                  <a:srgbClr val="B84542"/>
                </a:solidFill>
              </a:rPr>
              <a:t>CRISIS and OPPORTUNITY </a:t>
            </a:r>
          </a:p>
        </p:txBody>
      </p:sp>
      <p:sp>
        <p:nvSpPr>
          <p:cNvPr id="13" name="Text Placeholder 12"/>
          <p:cNvSpPr>
            <a:spLocks noGrp="1"/>
          </p:cNvSpPr>
          <p:nvPr>
            <p:ph type="body" sz="quarter" idx="10"/>
          </p:nvPr>
        </p:nvSpPr>
        <p:spPr>
          <a:xfrm>
            <a:off x="0" y="5867400"/>
            <a:ext cx="8382000" cy="609600"/>
          </a:xfrm>
        </p:spPr>
        <p:txBody>
          <a:bodyPr/>
          <a:lstStyle/>
          <a:p>
            <a:r>
              <a:rPr lang="en-US" baseline="30000" dirty="0" smtClean="0">
                <a:latin typeface="Calibri" pitchFamily="34" charset="0"/>
              </a:rPr>
              <a:t>1</a:t>
            </a:r>
            <a:r>
              <a:rPr lang="en-US" dirty="0" smtClean="0">
                <a:latin typeface="Calibri" pitchFamily="34" charset="0"/>
              </a:rPr>
              <a:t>Institute of Medicine. Unequal treatment…Washington D.C., National Academies Press, 2003</a:t>
            </a:r>
          </a:p>
          <a:p>
            <a:r>
              <a:rPr lang="en-US" baseline="30000" dirty="0" smtClean="0">
                <a:latin typeface="Calibri" pitchFamily="34" charset="0"/>
              </a:rPr>
              <a:t>2</a:t>
            </a:r>
            <a:r>
              <a:rPr lang="en-US" dirty="0" smtClean="0">
                <a:latin typeface="Calibri" pitchFamily="34" charset="0"/>
              </a:rPr>
              <a:t>McGlynn EA et al.  The quality of health care…</a:t>
            </a:r>
            <a:r>
              <a:rPr lang="en-US" i="1" dirty="0" smtClean="0">
                <a:latin typeface="Calibri" pitchFamily="34" charset="0"/>
              </a:rPr>
              <a:t>N Eng J Med </a:t>
            </a:r>
            <a:r>
              <a:rPr lang="en-US" dirty="0" smtClean="0">
                <a:latin typeface="Calibri" pitchFamily="34" charset="0"/>
              </a:rPr>
              <a:t>2003;348(26):2635-2645</a:t>
            </a:r>
          </a:p>
        </p:txBody>
      </p:sp>
      <p:sp>
        <p:nvSpPr>
          <p:cNvPr id="2458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CC32C4EF-8791-4C6C-A7D6-EA488207FAB1}" type="slidenum">
              <a:rPr lang="en-US" sz="1600">
                <a:latin typeface="Calibri" pitchFamily="34" charset="0"/>
              </a:rPr>
              <a:pPr/>
              <a:t>5</a:t>
            </a:fld>
            <a:endParaRPr lang="en-US" sz="1600">
              <a:latin typeface="Calibri" pitchFamily="34" charset="0"/>
            </a:endParaRPr>
          </a:p>
        </p:txBody>
      </p:sp>
      <p:grpSp>
        <p:nvGrpSpPr>
          <p:cNvPr id="2" name="Group 14"/>
          <p:cNvGrpSpPr/>
          <p:nvPr/>
        </p:nvGrpSpPr>
        <p:grpSpPr>
          <a:xfrm>
            <a:off x="0" y="0"/>
            <a:ext cx="9144000" cy="554038"/>
            <a:chOff x="0" y="0"/>
            <a:chExt cx="9144000" cy="554038"/>
          </a:xfrm>
        </p:grpSpPr>
        <p:sp>
          <p:nvSpPr>
            <p:cNvPr id="12" name="TextBox 11"/>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8" name="TextBox 17"/>
            <p:cNvSpPr txBox="1"/>
            <p:nvPr/>
          </p:nvSpPr>
          <p:spPr>
            <a:xfrm>
              <a:off x="200025" y="106363"/>
              <a:ext cx="1476375" cy="307777"/>
            </a:xfrm>
            <a:prstGeom prst="rect">
              <a:avLst/>
            </a:prstGeom>
            <a:solidFill>
              <a:schemeClr val="accent2"/>
            </a:solidFill>
            <a:ln>
              <a:solidFill>
                <a:schemeClr val="bg1">
                  <a:lumMod val="50000"/>
                </a:schemeClr>
              </a:solidFill>
            </a:ln>
          </p:spPr>
          <p:txBody>
            <a:bodyPr wrap="square">
              <a:spAutoFit/>
            </a:bodyPr>
            <a:lstStyle/>
            <a:p>
              <a:pPr algn="ctr" fontAlgn="auto">
                <a:spcBef>
                  <a:spcPts val="0"/>
                </a:spcBef>
                <a:spcAft>
                  <a:spcPts val="0"/>
                </a:spcAft>
                <a:defRPr/>
              </a:pPr>
              <a:r>
                <a:rPr lang="en-US" sz="1400" b="1" dirty="0" smtClean="0">
                  <a:solidFill>
                    <a:schemeClr val="bg1"/>
                  </a:solidFill>
                  <a:latin typeface="+mn-lt"/>
                </a:rPr>
                <a:t>The Need</a:t>
              </a:r>
              <a:endParaRPr lang="en-US" sz="1400" b="1" dirty="0">
                <a:solidFill>
                  <a:schemeClr val="bg1"/>
                </a:solidFill>
                <a:latin typeface="+mn-lt"/>
              </a:endParaRPr>
            </a:p>
          </p:txBody>
        </p:sp>
        <p:sp>
          <p:nvSpPr>
            <p:cNvPr id="19" name="TextBox 18"/>
            <p:cNvSpPr txBox="1"/>
            <p:nvPr/>
          </p:nvSpPr>
          <p:spPr>
            <a:xfrm>
              <a:off x="1676400" y="101600"/>
              <a:ext cx="18034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D&amp;I: What we know</a:t>
              </a:r>
            </a:p>
          </p:txBody>
        </p:sp>
        <p:sp>
          <p:nvSpPr>
            <p:cNvPr id="20" name="TextBox 19"/>
            <p:cNvSpPr txBox="1"/>
            <p:nvPr/>
          </p:nvSpPr>
          <p:spPr>
            <a:xfrm>
              <a:off x="3429000" y="101600"/>
              <a:ext cx="106045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EIT</a:t>
              </a:r>
              <a:endParaRPr lang="en-US" sz="1400" dirty="0">
                <a:solidFill>
                  <a:schemeClr val="bg1">
                    <a:lumMod val="50000"/>
                  </a:schemeClr>
                </a:solidFill>
                <a:latin typeface="+mn-lt"/>
              </a:endParaRPr>
            </a:p>
          </p:txBody>
        </p:sp>
        <p:sp>
          <p:nvSpPr>
            <p:cNvPr id="21" name="TextBox 20"/>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11" name="TextBox 10"/>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2"/>
          <p:cNvSpPr txBox="1">
            <a:spLocks noChangeArrowheads="1"/>
          </p:cNvSpPr>
          <p:nvPr/>
        </p:nvSpPr>
        <p:spPr bwMode="auto">
          <a:xfrm>
            <a:off x="1782763" y="773113"/>
            <a:ext cx="6407150" cy="4813300"/>
          </a:xfrm>
          <a:prstGeom prst="rect">
            <a:avLst/>
          </a:prstGeom>
          <a:noFill/>
          <a:ln w="12700" cap="sq">
            <a:noFill/>
            <a:miter lim="800000"/>
            <a:headEnd type="none" w="sm" len="sm"/>
            <a:tailEnd type="none" w="sm" len="sm"/>
          </a:ln>
        </p:spPr>
        <p:txBody>
          <a:bodyPr>
            <a:spAutoFit/>
          </a:bodyPr>
          <a:lstStyle/>
          <a:p>
            <a:pPr algn="r">
              <a:lnSpc>
                <a:spcPct val="140000"/>
              </a:lnSpc>
            </a:pPr>
            <a:r>
              <a:rPr lang="en-US" sz="3600" b="1" i="1">
                <a:solidFill>
                  <a:srgbClr val="B84542"/>
                </a:solidFill>
                <a:latin typeface="Calibri" pitchFamily="34" charset="0"/>
              </a:rPr>
              <a:t>“The significant problems we face cannot be solved by the same level of thinking that created them.”</a:t>
            </a:r>
          </a:p>
          <a:p>
            <a:pPr algn="r"/>
            <a:endParaRPr lang="en-US" sz="3600" b="1" i="1">
              <a:latin typeface="Calibri" pitchFamily="34" charset="0"/>
            </a:endParaRPr>
          </a:p>
          <a:p>
            <a:pPr algn="r"/>
            <a:r>
              <a:rPr lang="en-US" sz="3600" b="1" i="1">
                <a:latin typeface="Calibri" pitchFamily="34" charset="0"/>
              </a:rPr>
              <a:t>A. Einstein</a:t>
            </a:r>
          </a:p>
          <a:p>
            <a:pPr algn="ctr"/>
            <a:endParaRPr lang="en-US" sz="3600" b="1" i="1">
              <a:latin typeface="Calibri" pitchFamily="34" charset="0"/>
            </a:endParaRPr>
          </a:p>
        </p:txBody>
      </p:sp>
      <p:pic>
        <p:nvPicPr>
          <p:cNvPr id="26626" name="Picture 4" descr="Albert_Einstein"/>
          <p:cNvPicPr>
            <a:picLocks noChangeAspect="1" noChangeArrowheads="1"/>
          </p:cNvPicPr>
          <p:nvPr/>
        </p:nvPicPr>
        <p:blipFill>
          <a:blip r:embed="rId2" cstate="print"/>
          <a:srcRect/>
          <a:stretch>
            <a:fillRect/>
          </a:stretch>
        </p:blipFill>
        <p:spPr bwMode="auto">
          <a:xfrm>
            <a:off x="609600" y="3752850"/>
            <a:ext cx="3048000" cy="2286000"/>
          </a:xfrm>
          <a:prstGeom prst="rect">
            <a:avLst/>
          </a:prstGeom>
          <a:noFill/>
          <a:ln w="9525">
            <a:noFill/>
            <a:miter lim="800000"/>
            <a:headEnd/>
            <a:tailEnd/>
          </a:ln>
        </p:spPr>
      </p:pic>
      <p:sp>
        <p:nvSpPr>
          <p:cNvPr id="26627"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DBA7C89E-15F1-41BD-AEE4-6D14438FFBB4}" type="slidenum">
              <a:rPr lang="en-US" sz="1600">
                <a:latin typeface="Calibri" pitchFamily="34" charset="0"/>
              </a:rPr>
              <a:pPr/>
              <a:t>6</a:t>
            </a:fld>
            <a:endParaRPr lang="en-US" sz="1600">
              <a:latin typeface="Calibri"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392113" y="1697038"/>
            <a:ext cx="8272462" cy="4508500"/>
          </a:xfrm>
          <a:prstGeom prst="rect">
            <a:avLst/>
          </a:prstGeom>
          <a:solidFill>
            <a:schemeClr val="bg1">
              <a:lumMod val="85000"/>
              <a:alpha val="8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sz="2400">
              <a:latin typeface="Times" charset="0"/>
            </a:endParaRPr>
          </a:p>
        </p:txBody>
      </p:sp>
      <p:sp>
        <p:nvSpPr>
          <p:cNvPr id="28" name="Oval 5"/>
          <p:cNvSpPr>
            <a:spLocks noChangeArrowheads="1"/>
          </p:cNvSpPr>
          <p:nvPr/>
        </p:nvSpPr>
        <p:spPr bwMode="auto">
          <a:xfrm>
            <a:off x="2000250" y="2952750"/>
            <a:ext cx="876300" cy="814388"/>
          </a:xfrm>
          <a:prstGeom prst="ellipse">
            <a:avLst/>
          </a:prstGeom>
          <a:noFill/>
          <a:ln w="28575">
            <a:solidFill>
              <a:schemeClr val="tx2">
                <a:lumMod val="75000"/>
              </a:schemeClr>
            </a:solidFill>
            <a:round/>
            <a:headEnd/>
            <a:tailEnd/>
          </a:ln>
        </p:spPr>
        <p:txBody>
          <a:bodyPr wrap="none" anchor="ctr"/>
          <a:lstStyle/>
          <a:p>
            <a:pPr fontAlgn="auto">
              <a:spcBef>
                <a:spcPts val="0"/>
              </a:spcBef>
              <a:spcAft>
                <a:spcPts val="0"/>
              </a:spcAft>
              <a:defRPr/>
            </a:pPr>
            <a:endParaRPr lang="en-US">
              <a:solidFill>
                <a:srgbClr val="0000FF"/>
              </a:solidFill>
              <a:latin typeface="+mn-lt"/>
            </a:endParaRPr>
          </a:p>
        </p:txBody>
      </p:sp>
      <p:sp>
        <p:nvSpPr>
          <p:cNvPr id="27651" name="Text Box 6"/>
          <p:cNvSpPr txBox="1">
            <a:spLocks noChangeArrowheads="1"/>
          </p:cNvSpPr>
          <p:nvPr/>
        </p:nvSpPr>
        <p:spPr bwMode="auto">
          <a:xfrm>
            <a:off x="2005013" y="3060700"/>
            <a:ext cx="871537" cy="523875"/>
          </a:xfrm>
          <a:prstGeom prst="rect">
            <a:avLst/>
          </a:prstGeom>
          <a:noFill/>
          <a:ln w="28575">
            <a:noFill/>
            <a:miter lim="800000"/>
            <a:headEnd/>
            <a:tailEnd/>
          </a:ln>
        </p:spPr>
        <p:txBody>
          <a:bodyPr wrap="none">
            <a:spAutoFit/>
          </a:bodyPr>
          <a:lstStyle/>
          <a:p>
            <a:pPr algn="ctr"/>
            <a:r>
              <a:rPr lang="en-US" sz="1400" b="1" dirty="0">
                <a:solidFill>
                  <a:srgbClr val="3399FF"/>
                </a:solidFill>
                <a:latin typeface="Calibri" pitchFamily="34" charset="0"/>
              </a:rPr>
              <a:t>Critical</a:t>
            </a:r>
          </a:p>
          <a:p>
            <a:pPr algn="ctr"/>
            <a:r>
              <a:rPr lang="en-US" sz="1400" b="1" dirty="0">
                <a:solidFill>
                  <a:srgbClr val="3399FF"/>
                </a:solidFill>
                <a:latin typeface="Calibri" pitchFamily="34" charset="0"/>
              </a:rPr>
              <a:t>Elements</a:t>
            </a:r>
          </a:p>
        </p:txBody>
      </p:sp>
      <p:sp>
        <p:nvSpPr>
          <p:cNvPr id="30" name="Oval 8"/>
          <p:cNvSpPr>
            <a:spLocks noChangeArrowheads="1"/>
          </p:cNvSpPr>
          <p:nvPr/>
        </p:nvSpPr>
        <p:spPr bwMode="auto">
          <a:xfrm>
            <a:off x="1468438" y="2451100"/>
            <a:ext cx="1941512" cy="1754188"/>
          </a:xfrm>
          <a:prstGeom prst="ellipse">
            <a:avLst/>
          </a:prstGeom>
          <a:noFill/>
          <a:ln w="28575">
            <a:solidFill>
              <a:schemeClr val="tx2">
                <a:lumMod val="75000"/>
              </a:schemeClr>
            </a:solidFill>
            <a:round/>
            <a:headEnd/>
            <a:tailEnd/>
          </a:ln>
        </p:spPr>
        <p:txBody>
          <a:bodyPr wrap="none" anchor="ctr"/>
          <a:lstStyle/>
          <a:p>
            <a:pPr fontAlgn="auto">
              <a:spcBef>
                <a:spcPts val="0"/>
              </a:spcBef>
              <a:spcAft>
                <a:spcPts val="0"/>
              </a:spcAft>
              <a:defRPr/>
            </a:pPr>
            <a:endParaRPr lang="en-US">
              <a:solidFill>
                <a:srgbClr val="0000FF"/>
              </a:solidFill>
              <a:latin typeface="+mn-lt"/>
            </a:endParaRPr>
          </a:p>
        </p:txBody>
      </p:sp>
      <p:sp>
        <p:nvSpPr>
          <p:cNvPr id="27653" name="Text Box 9"/>
          <p:cNvSpPr txBox="1">
            <a:spLocks noChangeArrowheads="1"/>
          </p:cNvSpPr>
          <p:nvPr/>
        </p:nvSpPr>
        <p:spPr bwMode="auto">
          <a:xfrm>
            <a:off x="2009775" y="2466975"/>
            <a:ext cx="863600" cy="523875"/>
          </a:xfrm>
          <a:prstGeom prst="rect">
            <a:avLst/>
          </a:prstGeom>
          <a:noFill/>
          <a:ln w="9525">
            <a:noFill/>
            <a:miter lim="800000"/>
            <a:headEnd/>
            <a:tailEnd/>
          </a:ln>
        </p:spPr>
        <p:txBody>
          <a:bodyPr wrap="none">
            <a:spAutoFit/>
          </a:bodyPr>
          <a:lstStyle/>
          <a:p>
            <a:pPr algn="ctr"/>
            <a:r>
              <a:rPr lang="en-US" sz="1400" b="1" dirty="0">
                <a:solidFill>
                  <a:srgbClr val="3399FF"/>
                </a:solidFill>
                <a:latin typeface="Calibri" pitchFamily="34" charset="0"/>
              </a:rPr>
              <a:t>Program</a:t>
            </a:r>
          </a:p>
          <a:p>
            <a:pPr algn="ctr"/>
            <a:r>
              <a:rPr lang="en-US" sz="1400" b="1" dirty="0">
                <a:solidFill>
                  <a:srgbClr val="3399FF"/>
                </a:solidFill>
                <a:latin typeface="Calibri" pitchFamily="34" charset="0"/>
              </a:rPr>
              <a:t>as Tested</a:t>
            </a:r>
          </a:p>
        </p:txBody>
      </p:sp>
      <p:sp>
        <p:nvSpPr>
          <p:cNvPr id="32" name="Oval 11"/>
          <p:cNvSpPr>
            <a:spLocks noChangeArrowheads="1"/>
          </p:cNvSpPr>
          <p:nvPr/>
        </p:nvSpPr>
        <p:spPr bwMode="auto">
          <a:xfrm>
            <a:off x="904875" y="1906587"/>
            <a:ext cx="3068638" cy="2817813"/>
          </a:xfrm>
          <a:prstGeom prst="ellipse">
            <a:avLst/>
          </a:prstGeom>
          <a:noFill/>
          <a:ln w="28575">
            <a:solidFill>
              <a:schemeClr val="tx2">
                <a:lumMod val="75000"/>
              </a:schemeClr>
            </a:solidFill>
            <a:round/>
            <a:headEnd/>
            <a:tailEnd/>
          </a:ln>
        </p:spPr>
        <p:txBody>
          <a:bodyPr wrap="none" anchor="ctr"/>
          <a:lstStyle/>
          <a:p>
            <a:pPr fontAlgn="auto">
              <a:spcBef>
                <a:spcPts val="0"/>
              </a:spcBef>
              <a:spcAft>
                <a:spcPts val="0"/>
              </a:spcAft>
              <a:defRPr/>
            </a:pPr>
            <a:endParaRPr lang="en-US">
              <a:solidFill>
                <a:srgbClr val="0000FF"/>
              </a:solidFill>
              <a:latin typeface="+mn-lt"/>
            </a:endParaRPr>
          </a:p>
        </p:txBody>
      </p:sp>
      <p:sp>
        <p:nvSpPr>
          <p:cNvPr id="27655" name="Text Box 12"/>
          <p:cNvSpPr txBox="1">
            <a:spLocks noChangeArrowheads="1"/>
          </p:cNvSpPr>
          <p:nvPr/>
        </p:nvSpPr>
        <p:spPr bwMode="auto">
          <a:xfrm>
            <a:off x="1414463" y="2181225"/>
            <a:ext cx="2052637" cy="307975"/>
          </a:xfrm>
          <a:prstGeom prst="rect">
            <a:avLst/>
          </a:prstGeom>
          <a:noFill/>
          <a:ln w="9525">
            <a:noFill/>
            <a:miter lim="800000"/>
            <a:headEnd/>
            <a:tailEnd/>
          </a:ln>
        </p:spPr>
        <p:txBody>
          <a:bodyPr wrap="none">
            <a:spAutoFit/>
          </a:bodyPr>
          <a:lstStyle/>
          <a:p>
            <a:pPr algn="ctr"/>
            <a:r>
              <a:rPr lang="en-US" sz="1400" b="1">
                <a:solidFill>
                  <a:srgbClr val="3399FF"/>
                </a:solidFill>
                <a:latin typeface="Calibri" pitchFamily="34" charset="0"/>
              </a:rPr>
              <a:t>Evidence-Tested Program</a:t>
            </a:r>
          </a:p>
        </p:txBody>
      </p:sp>
      <p:sp>
        <p:nvSpPr>
          <p:cNvPr id="34" name="Oval 16"/>
          <p:cNvSpPr>
            <a:spLocks noChangeArrowheads="1"/>
          </p:cNvSpPr>
          <p:nvPr/>
        </p:nvSpPr>
        <p:spPr bwMode="auto">
          <a:xfrm>
            <a:off x="5037138" y="1825625"/>
            <a:ext cx="3068637" cy="2817813"/>
          </a:xfrm>
          <a:prstGeom prst="ellipse">
            <a:avLst/>
          </a:prstGeom>
          <a:noFill/>
          <a:ln w="28575">
            <a:solidFill>
              <a:schemeClr val="tx2">
                <a:lumMod val="75000"/>
              </a:schemeClr>
            </a:solidFill>
            <a:round/>
            <a:headEnd/>
            <a:tailEnd/>
          </a:ln>
        </p:spPr>
        <p:txBody>
          <a:bodyPr wrap="none" anchor="ctr"/>
          <a:lstStyle/>
          <a:p>
            <a:pPr fontAlgn="auto">
              <a:spcBef>
                <a:spcPts val="0"/>
              </a:spcBef>
              <a:spcAft>
                <a:spcPts val="0"/>
              </a:spcAft>
              <a:defRPr/>
            </a:pPr>
            <a:endParaRPr lang="en-US">
              <a:solidFill>
                <a:srgbClr val="0000FF"/>
              </a:solidFill>
              <a:latin typeface="+mn-lt"/>
            </a:endParaRPr>
          </a:p>
        </p:txBody>
      </p:sp>
      <p:sp>
        <p:nvSpPr>
          <p:cNvPr id="27657" name="Text Box 17"/>
          <p:cNvSpPr txBox="1">
            <a:spLocks noChangeArrowheads="1"/>
          </p:cNvSpPr>
          <p:nvPr/>
        </p:nvSpPr>
        <p:spPr bwMode="auto">
          <a:xfrm>
            <a:off x="5802313" y="2076450"/>
            <a:ext cx="1627187" cy="307975"/>
          </a:xfrm>
          <a:prstGeom prst="rect">
            <a:avLst/>
          </a:prstGeom>
          <a:noFill/>
          <a:ln w="28575">
            <a:noFill/>
            <a:miter lim="800000"/>
            <a:headEnd/>
            <a:tailEnd/>
          </a:ln>
        </p:spPr>
        <p:txBody>
          <a:bodyPr wrap="none">
            <a:spAutoFit/>
          </a:bodyPr>
          <a:lstStyle/>
          <a:p>
            <a:pPr algn="ctr"/>
            <a:r>
              <a:rPr lang="en-US" sz="1400" b="1">
                <a:solidFill>
                  <a:srgbClr val="3399FF"/>
                </a:solidFill>
                <a:latin typeface="Calibri" pitchFamily="34" charset="0"/>
              </a:rPr>
              <a:t>Health Care System</a:t>
            </a:r>
          </a:p>
        </p:txBody>
      </p:sp>
      <p:sp>
        <p:nvSpPr>
          <p:cNvPr id="27658" name="Text Box 18"/>
          <p:cNvSpPr txBox="1">
            <a:spLocks noChangeArrowheads="1"/>
          </p:cNvSpPr>
          <p:nvPr/>
        </p:nvSpPr>
        <p:spPr bwMode="auto">
          <a:xfrm>
            <a:off x="6057900" y="4171950"/>
            <a:ext cx="1135063" cy="307975"/>
          </a:xfrm>
          <a:prstGeom prst="rect">
            <a:avLst/>
          </a:prstGeom>
          <a:noFill/>
          <a:ln w="9525">
            <a:noFill/>
            <a:miter lim="800000"/>
            <a:headEnd/>
            <a:tailEnd/>
          </a:ln>
        </p:spPr>
        <p:txBody>
          <a:bodyPr wrap="none">
            <a:spAutoFit/>
          </a:bodyPr>
          <a:lstStyle/>
          <a:p>
            <a:pPr algn="ctr"/>
            <a:r>
              <a:rPr lang="en-US" sz="1400" b="1">
                <a:solidFill>
                  <a:srgbClr val="3399FF"/>
                </a:solidFill>
                <a:latin typeface="Calibri" pitchFamily="34" charset="0"/>
              </a:rPr>
              <a:t>Organization</a:t>
            </a:r>
          </a:p>
        </p:txBody>
      </p:sp>
      <p:sp>
        <p:nvSpPr>
          <p:cNvPr id="37" name="Oval 21"/>
          <p:cNvSpPr>
            <a:spLocks noChangeArrowheads="1"/>
          </p:cNvSpPr>
          <p:nvPr/>
        </p:nvSpPr>
        <p:spPr bwMode="auto">
          <a:xfrm>
            <a:off x="6134100" y="2844800"/>
            <a:ext cx="876300" cy="812800"/>
          </a:xfrm>
          <a:prstGeom prst="ellipse">
            <a:avLst/>
          </a:prstGeom>
          <a:noFill/>
          <a:ln w="28575">
            <a:solidFill>
              <a:schemeClr val="tx2">
                <a:lumMod val="75000"/>
              </a:schemeClr>
            </a:solidFill>
            <a:round/>
            <a:headEnd/>
            <a:tailEnd/>
          </a:ln>
        </p:spPr>
        <p:txBody>
          <a:bodyPr wrap="none" anchor="ctr"/>
          <a:lstStyle/>
          <a:p>
            <a:pPr fontAlgn="auto">
              <a:spcBef>
                <a:spcPts val="0"/>
              </a:spcBef>
              <a:spcAft>
                <a:spcPts val="0"/>
              </a:spcAft>
              <a:defRPr/>
            </a:pPr>
            <a:endParaRPr lang="en-US">
              <a:solidFill>
                <a:srgbClr val="0000FF"/>
              </a:solidFill>
              <a:latin typeface="+mn-lt"/>
            </a:endParaRPr>
          </a:p>
        </p:txBody>
      </p:sp>
      <p:sp>
        <p:nvSpPr>
          <p:cNvPr id="27660" name="Text Box 22"/>
          <p:cNvSpPr txBox="1">
            <a:spLocks noChangeArrowheads="1"/>
          </p:cNvSpPr>
          <p:nvPr/>
        </p:nvSpPr>
        <p:spPr bwMode="auto">
          <a:xfrm>
            <a:off x="6164263" y="2917825"/>
            <a:ext cx="817562" cy="739775"/>
          </a:xfrm>
          <a:prstGeom prst="rect">
            <a:avLst/>
          </a:prstGeom>
          <a:noFill/>
          <a:ln w="28575">
            <a:noFill/>
            <a:miter lim="800000"/>
            <a:headEnd/>
            <a:tailEnd/>
          </a:ln>
        </p:spPr>
        <p:txBody>
          <a:bodyPr wrap="none">
            <a:spAutoFit/>
          </a:bodyPr>
          <a:lstStyle/>
          <a:p>
            <a:pPr algn="ctr"/>
            <a:r>
              <a:rPr lang="en-US" sz="1400" b="1">
                <a:solidFill>
                  <a:srgbClr val="3399FF"/>
                </a:solidFill>
                <a:latin typeface="Calibri" pitchFamily="34" charset="0"/>
              </a:rPr>
              <a:t>Program</a:t>
            </a:r>
          </a:p>
          <a:p>
            <a:pPr algn="ctr"/>
            <a:r>
              <a:rPr lang="en-US" sz="1400" b="1">
                <a:solidFill>
                  <a:srgbClr val="3399FF"/>
                </a:solidFill>
                <a:latin typeface="Calibri" pitchFamily="34" charset="0"/>
              </a:rPr>
              <a:t>Delivery</a:t>
            </a:r>
          </a:p>
          <a:p>
            <a:pPr algn="ctr"/>
            <a:r>
              <a:rPr lang="en-US" sz="1400" b="1">
                <a:solidFill>
                  <a:srgbClr val="3399FF"/>
                </a:solidFill>
                <a:latin typeface="Calibri" pitchFamily="34" charset="0"/>
              </a:rPr>
              <a:t>Staff</a:t>
            </a:r>
          </a:p>
        </p:txBody>
      </p:sp>
      <p:sp>
        <p:nvSpPr>
          <p:cNvPr id="39" name="Oval 23"/>
          <p:cNvSpPr>
            <a:spLocks noChangeArrowheads="1"/>
          </p:cNvSpPr>
          <p:nvPr/>
        </p:nvSpPr>
        <p:spPr bwMode="auto">
          <a:xfrm>
            <a:off x="5600700" y="2357438"/>
            <a:ext cx="1941513" cy="1754187"/>
          </a:xfrm>
          <a:prstGeom prst="ellipse">
            <a:avLst/>
          </a:prstGeom>
          <a:noFill/>
          <a:ln w="28575">
            <a:solidFill>
              <a:schemeClr val="tx2">
                <a:lumMod val="75000"/>
              </a:schemeClr>
            </a:solidFill>
            <a:round/>
            <a:headEnd/>
            <a:tailEnd/>
          </a:ln>
        </p:spPr>
        <p:txBody>
          <a:bodyPr wrap="none" anchor="ctr"/>
          <a:lstStyle/>
          <a:p>
            <a:pPr fontAlgn="auto">
              <a:spcBef>
                <a:spcPts val="0"/>
              </a:spcBef>
              <a:spcAft>
                <a:spcPts val="0"/>
              </a:spcAft>
              <a:defRPr/>
            </a:pPr>
            <a:endParaRPr lang="en-US">
              <a:solidFill>
                <a:srgbClr val="0000FF"/>
              </a:solidFill>
              <a:latin typeface="+mn-lt"/>
            </a:endParaRPr>
          </a:p>
        </p:txBody>
      </p:sp>
      <p:sp>
        <p:nvSpPr>
          <p:cNvPr id="27662" name="Text Box 24"/>
          <p:cNvSpPr txBox="1">
            <a:spLocks noChangeArrowheads="1"/>
          </p:cNvSpPr>
          <p:nvPr/>
        </p:nvSpPr>
        <p:spPr bwMode="auto">
          <a:xfrm>
            <a:off x="6188075" y="2438400"/>
            <a:ext cx="769938" cy="307975"/>
          </a:xfrm>
          <a:prstGeom prst="rect">
            <a:avLst/>
          </a:prstGeom>
          <a:noFill/>
          <a:ln w="9525">
            <a:noFill/>
            <a:miter lim="800000"/>
            <a:headEnd/>
            <a:tailEnd/>
          </a:ln>
        </p:spPr>
        <p:txBody>
          <a:bodyPr wrap="none">
            <a:spAutoFit/>
          </a:bodyPr>
          <a:lstStyle/>
          <a:p>
            <a:pPr algn="ctr"/>
            <a:r>
              <a:rPr lang="en-US" sz="1400" b="1" dirty="0">
                <a:solidFill>
                  <a:srgbClr val="3399FF"/>
                </a:solidFill>
                <a:latin typeface="Calibri" pitchFamily="34" charset="0"/>
              </a:rPr>
              <a:t>Clinic(s)</a:t>
            </a:r>
          </a:p>
        </p:txBody>
      </p:sp>
      <p:sp>
        <p:nvSpPr>
          <p:cNvPr id="27663" name="Text Box 25"/>
          <p:cNvSpPr txBox="1">
            <a:spLocks noChangeArrowheads="1"/>
          </p:cNvSpPr>
          <p:nvPr/>
        </p:nvSpPr>
        <p:spPr bwMode="auto">
          <a:xfrm>
            <a:off x="5959475" y="3654425"/>
            <a:ext cx="1304925" cy="307975"/>
          </a:xfrm>
          <a:prstGeom prst="rect">
            <a:avLst/>
          </a:prstGeom>
          <a:noFill/>
          <a:ln w="9525">
            <a:noFill/>
            <a:miter lim="800000"/>
            <a:headEnd/>
            <a:tailEnd/>
          </a:ln>
        </p:spPr>
        <p:txBody>
          <a:bodyPr wrap="none">
            <a:spAutoFit/>
          </a:bodyPr>
          <a:lstStyle/>
          <a:p>
            <a:pPr algn="ctr"/>
            <a:r>
              <a:rPr lang="en-US" sz="1400" b="1" dirty="0">
                <a:solidFill>
                  <a:srgbClr val="3399FF"/>
                </a:solidFill>
                <a:latin typeface="Calibri" pitchFamily="34" charset="0"/>
              </a:rPr>
              <a:t>Delivery Site(s)</a:t>
            </a:r>
          </a:p>
        </p:txBody>
      </p:sp>
      <p:sp>
        <p:nvSpPr>
          <p:cNvPr id="42" name="Oval 29"/>
          <p:cNvSpPr>
            <a:spLocks noChangeArrowheads="1"/>
          </p:cNvSpPr>
          <p:nvPr/>
        </p:nvSpPr>
        <p:spPr bwMode="auto">
          <a:xfrm>
            <a:off x="3417888" y="4862513"/>
            <a:ext cx="2065337" cy="1001712"/>
          </a:xfrm>
          <a:prstGeom prst="ellipse">
            <a:avLst/>
          </a:prstGeom>
          <a:noFill/>
          <a:ln w="28575">
            <a:solidFill>
              <a:schemeClr val="tx2">
                <a:lumMod val="75000"/>
              </a:schemeClr>
            </a:solidFill>
            <a:round/>
            <a:headEnd/>
            <a:tailEnd/>
          </a:ln>
        </p:spPr>
        <p:txBody>
          <a:bodyPr wrap="none" anchor="ctr"/>
          <a:lstStyle/>
          <a:p>
            <a:pPr fontAlgn="auto">
              <a:spcBef>
                <a:spcPts val="0"/>
              </a:spcBef>
              <a:spcAft>
                <a:spcPts val="0"/>
              </a:spcAft>
              <a:defRPr/>
            </a:pPr>
            <a:endParaRPr lang="en-US">
              <a:solidFill>
                <a:srgbClr val="0000FF"/>
              </a:solidFill>
              <a:latin typeface="+mn-lt"/>
            </a:endParaRPr>
          </a:p>
        </p:txBody>
      </p:sp>
      <p:sp>
        <p:nvSpPr>
          <p:cNvPr id="27665" name="Text Box 30"/>
          <p:cNvSpPr txBox="1">
            <a:spLocks noChangeArrowheads="1"/>
          </p:cNvSpPr>
          <p:nvPr/>
        </p:nvSpPr>
        <p:spPr bwMode="auto">
          <a:xfrm>
            <a:off x="3535363" y="5119688"/>
            <a:ext cx="1835150" cy="523875"/>
          </a:xfrm>
          <a:prstGeom prst="rect">
            <a:avLst/>
          </a:prstGeom>
          <a:noFill/>
          <a:ln w="9525">
            <a:noFill/>
            <a:miter lim="800000"/>
            <a:headEnd/>
            <a:tailEnd/>
          </a:ln>
        </p:spPr>
        <p:txBody>
          <a:bodyPr wrap="none">
            <a:spAutoFit/>
          </a:bodyPr>
          <a:lstStyle/>
          <a:p>
            <a:pPr algn="ctr"/>
            <a:r>
              <a:rPr lang="en-US" sz="1400" b="1">
                <a:solidFill>
                  <a:srgbClr val="3399FF"/>
                </a:solidFill>
                <a:latin typeface="Calibri" pitchFamily="34" charset="0"/>
              </a:rPr>
              <a:t>Research Design Team</a:t>
            </a:r>
          </a:p>
          <a:p>
            <a:pPr algn="ctr"/>
            <a:r>
              <a:rPr lang="en-US" sz="1400" b="1">
                <a:solidFill>
                  <a:srgbClr val="3399FF"/>
                </a:solidFill>
                <a:latin typeface="Calibri" pitchFamily="34" charset="0"/>
              </a:rPr>
              <a:t>And Adaptive Design</a:t>
            </a:r>
          </a:p>
        </p:txBody>
      </p:sp>
      <p:sp>
        <p:nvSpPr>
          <p:cNvPr id="44" name="Line 26"/>
          <p:cNvSpPr>
            <a:spLocks noChangeShapeType="1"/>
          </p:cNvSpPr>
          <p:nvPr/>
        </p:nvSpPr>
        <p:spPr bwMode="auto">
          <a:xfrm>
            <a:off x="4035425" y="3233738"/>
            <a:ext cx="939800" cy="0"/>
          </a:xfrm>
          <a:prstGeom prst="line">
            <a:avLst/>
          </a:prstGeom>
          <a:noFill/>
          <a:ln w="28575">
            <a:solidFill>
              <a:srgbClr val="000000"/>
            </a:solidFill>
            <a:round/>
            <a:headEnd type="triangle" w="med" len="med"/>
            <a:tailEnd type="triangle" w="med" len="med"/>
          </a:ln>
        </p:spPr>
        <p:txBody>
          <a:bodyPr/>
          <a:lstStyle/>
          <a:p>
            <a:endParaRPr lang="en-US"/>
          </a:p>
        </p:txBody>
      </p:sp>
      <p:sp>
        <p:nvSpPr>
          <p:cNvPr id="27667" name="Text Box 27"/>
          <p:cNvSpPr txBox="1">
            <a:spLocks noChangeArrowheads="1"/>
          </p:cNvSpPr>
          <p:nvPr/>
        </p:nvSpPr>
        <p:spPr bwMode="auto">
          <a:xfrm>
            <a:off x="4243388" y="2778125"/>
            <a:ext cx="452437" cy="400050"/>
          </a:xfrm>
          <a:prstGeom prst="rect">
            <a:avLst/>
          </a:prstGeom>
          <a:noFill/>
          <a:ln w="9525">
            <a:noFill/>
            <a:miter lim="800000"/>
            <a:headEnd/>
            <a:tailEnd/>
          </a:ln>
        </p:spPr>
        <p:txBody>
          <a:bodyPr wrap="none">
            <a:spAutoFit/>
          </a:bodyPr>
          <a:lstStyle/>
          <a:p>
            <a:r>
              <a:rPr lang="en-US" sz="2000" b="1">
                <a:solidFill>
                  <a:srgbClr val="3399FF"/>
                </a:solidFill>
                <a:latin typeface="Calibri" pitchFamily="34" charset="0"/>
              </a:rPr>
              <a:t>Fit</a:t>
            </a:r>
          </a:p>
        </p:txBody>
      </p:sp>
      <p:sp>
        <p:nvSpPr>
          <p:cNvPr id="27668" name="Text Box 32"/>
          <p:cNvSpPr txBox="1">
            <a:spLocks noChangeArrowheads="1"/>
          </p:cNvSpPr>
          <p:nvPr/>
        </p:nvSpPr>
        <p:spPr bwMode="auto">
          <a:xfrm>
            <a:off x="1951038" y="4667250"/>
            <a:ext cx="1382712" cy="922338"/>
          </a:xfrm>
          <a:prstGeom prst="rect">
            <a:avLst/>
          </a:prstGeom>
          <a:noFill/>
          <a:ln w="9525">
            <a:noFill/>
            <a:miter lim="800000"/>
            <a:headEnd/>
            <a:tailEnd/>
          </a:ln>
        </p:spPr>
        <p:txBody>
          <a:bodyPr wrap="none">
            <a:spAutoFit/>
          </a:bodyPr>
          <a:lstStyle/>
          <a:p>
            <a:pPr algn="ctr"/>
            <a:r>
              <a:rPr lang="en-US" b="1">
                <a:solidFill>
                  <a:srgbClr val="3399FF"/>
                </a:solidFill>
                <a:latin typeface="Calibri" pitchFamily="34" charset="0"/>
              </a:rPr>
              <a:t>Design</a:t>
            </a:r>
          </a:p>
          <a:p>
            <a:pPr algn="ctr"/>
            <a:r>
              <a:rPr lang="en-US" b="1">
                <a:solidFill>
                  <a:srgbClr val="3399FF"/>
                </a:solidFill>
                <a:latin typeface="Calibri" pitchFamily="34" charset="0"/>
              </a:rPr>
              <a:t>Appropriate</a:t>
            </a:r>
          </a:p>
          <a:p>
            <a:pPr algn="ctr"/>
            <a:r>
              <a:rPr lang="en-US" b="1">
                <a:solidFill>
                  <a:srgbClr val="3399FF"/>
                </a:solidFill>
                <a:latin typeface="Calibri" pitchFamily="34" charset="0"/>
              </a:rPr>
              <a:t>for Question</a:t>
            </a:r>
          </a:p>
        </p:txBody>
      </p:sp>
      <p:sp>
        <p:nvSpPr>
          <p:cNvPr id="47" name="Line 33"/>
          <p:cNvSpPr>
            <a:spLocks noChangeShapeType="1"/>
          </p:cNvSpPr>
          <p:nvPr/>
        </p:nvSpPr>
        <p:spPr bwMode="auto">
          <a:xfrm flipH="1" flipV="1">
            <a:off x="3138714" y="4586514"/>
            <a:ext cx="438150" cy="488950"/>
          </a:xfrm>
          <a:prstGeom prst="line">
            <a:avLst/>
          </a:prstGeom>
          <a:noFill/>
          <a:ln w="28575">
            <a:solidFill>
              <a:srgbClr val="000000"/>
            </a:solidFill>
            <a:round/>
            <a:headEnd type="triangle" w="med" len="med"/>
            <a:tailEnd type="triangle" w="med" len="med"/>
          </a:ln>
        </p:spPr>
        <p:txBody>
          <a:bodyPr/>
          <a:lstStyle/>
          <a:p>
            <a:endParaRPr lang="en-US"/>
          </a:p>
        </p:txBody>
      </p:sp>
      <p:sp>
        <p:nvSpPr>
          <p:cNvPr id="48" name="Line 34"/>
          <p:cNvSpPr>
            <a:spLocks noChangeShapeType="1"/>
          </p:cNvSpPr>
          <p:nvPr/>
        </p:nvSpPr>
        <p:spPr bwMode="auto">
          <a:xfrm flipV="1">
            <a:off x="5278438" y="4510088"/>
            <a:ext cx="539750" cy="512762"/>
          </a:xfrm>
          <a:prstGeom prst="line">
            <a:avLst/>
          </a:prstGeom>
          <a:noFill/>
          <a:ln w="28575">
            <a:solidFill>
              <a:srgbClr val="000000"/>
            </a:solidFill>
            <a:round/>
            <a:headEnd type="triangle" w="med" len="med"/>
            <a:tailEnd type="triangle" w="med" len="med"/>
          </a:ln>
        </p:spPr>
        <p:txBody>
          <a:bodyPr/>
          <a:lstStyle/>
          <a:p>
            <a:endParaRPr lang="en-US"/>
          </a:p>
        </p:txBody>
      </p:sp>
      <p:sp>
        <p:nvSpPr>
          <p:cNvPr id="27671" name="Text Box 35"/>
          <p:cNvSpPr txBox="1">
            <a:spLocks noChangeArrowheads="1"/>
          </p:cNvSpPr>
          <p:nvPr/>
        </p:nvSpPr>
        <p:spPr bwMode="auto">
          <a:xfrm>
            <a:off x="5676900" y="4813300"/>
            <a:ext cx="1419225" cy="400050"/>
          </a:xfrm>
          <a:prstGeom prst="rect">
            <a:avLst/>
          </a:prstGeom>
          <a:noFill/>
          <a:ln w="9525">
            <a:noFill/>
            <a:miter lim="800000"/>
            <a:headEnd/>
            <a:tailEnd/>
          </a:ln>
        </p:spPr>
        <p:txBody>
          <a:bodyPr wrap="none">
            <a:spAutoFit/>
          </a:bodyPr>
          <a:lstStyle/>
          <a:p>
            <a:pPr algn="ctr"/>
            <a:r>
              <a:rPr lang="en-US" sz="2000" b="1">
                <a:solidFill>
                  <a:srgbClr val="3399FF"/>
                </a:solidFill>
                <a:latin typeface="Calibri" pitchFamily="34" charset="0"/>
              </a:rPr>
              <a:t>Partnership</a:t>
            </a:r>
          </a:p>
        </p:txBody>
      </p:sp>
      <p:sp>
        <p:nvSpPr>
          <p:cNvPr id="27672" name="Text Box 36"/>
          <p:cNvSpPr txBox="1">
            <a:spLocks noChangeArrowheads="1"/>
          </p:cNvSpPr>
          <p:nvPr/>
        </p:nvSpPr>
        <p:spPr bwMode="auto">
          <a:xfrm>
            <a:off x="228600" y="5638800"/>
            <a:ext cx="3352800" cy="523875"/>
          </a:xfrm>
          <a:prstGeom prst="rect">
            <a:avLst/>
          </a:prstGeom>
          <a:noFill/>
          <a:ln w="9525">
            <a:noFill/>
            <a:miter lim="800000"/>
            <a:headEnd/>
            <a:tailEnd/>
          </a:ln>
        </p:spPr>
        <p:txBody>
          <a:bodyPr>
            <a:spAutoFit/>
          </a:bodyPr>
          <a:lstStyle/>
          <a:p>
            <a:pPr algn="ctr"/>
            <a:r>
              <a:rPr lang="en-US" sz="1400" b="1">
                <a:latin typeface="Calibri" pitchFamily="34" charset="0"/>
              </a:rPr>
              <a:t>Broader Health Policy and</a:t>
            </a:r>
          </a:p>
          <a:p>
            <a:pPr algn="ctr"/>
            <a:r>
              <a:rPr lang="en-US" sz="1400" b="1">
                <a:latin typeface="Calibri" pitchFamily="34" charset="0"/>
              </a:rPr>
              <a:t>Cultural Context</a:t>
            </a:r>
          </a:p>
        </p:txBody>
      </p:sp>
      <p:sp>
        <p:nvSpPr>
          <p:cNvPr id="27674" name="Title 52"/>
          <p:cNvSpPr>
            <a:spLocks noGrp="1"/>
          </p:cNvSpPr>
          <p:nvPr>
            <p:ph type="title"/>
          </p:nvPr>
        </p:nvSpPr>
        <p:spPr>
          <a:xfrm>
            <a:off x="457200" y="381000"/>
            <a:ext cx="8229600" cy="1143000"/>
          </a:xfrm>
        </p:spPr>
        <p:txBody>
          <a:bodyPr/>
          <a:lstStyle/>
          <a:p>
            <a:pPr eaLnBrk="1" hangingPunct="1"/>
            <a:r>
              <a:rPr lang="en-US" sz="3200" dirty="0" smtClean="0"/>
              <a:t>Integrated Dynamic, Multilevel Research-Practice Partnerships Systems Approach</a:t>
            </a:r>
          </a:p>
        </p:txBody>
      </p:sp>
      <p:sp>
        <p:nvSpPr>
          <p:cNvPr id="50" name="Text Placeholder 49"/>
          <p:cNvSpPr>
            <a:spLocks noGrp="1"/>
          </p:cNvSpPr>
          <p:nvPr>
            <p:ph type="body" sz="quarter" idx="10"/>
          </p:nvPr>
        </p:nvSpPr>
        <p:spPr>
          <a:xfrm>
            <a:off x="-76200" y="6324600"/>
            <a:ext cx="4648200" cy="609600"/>
          </a:xfrm>
        </p:spPr>
        <p:txBody>
          <a:bodyPr/>
          <a:lstStyle/>
          <a:p>
            <a:r>
              <a:rPr lang="en-US" dirty="0" smtClean="0">
                <a:solidFill>
                  <a:schemeClr val="tx1">
                    <a:lumMod val="85000"/>
                    <a:lumOff val="15000"/>
                  </a:schemeClr>
                </a:solidFill>
              </a:rPr>
              <a:t>Adapted from </a:t>
            </a:r>
            <a:r>
              <a:rPr lang="en-US" dirty="0" err="1" smtClean="0">
                <a:solidFill>
                  <a:schemeClr val="tx1">
                    <a:lumMod val="85000"/>
                    <a:lumOff val="15000"/>
                  </a:schemeClr>
                </a:solidFill>
              </a:rPr>
              <a:t>Estabrooks</a:t>
            </a:r>
            <a:r>
              <a:rPr lang="en-US" dirty="0" smtClean="0">
                <a:solidFill>
                  <a:schemeClr val="tx1">
                    <a:lumMod val="85000"/>
                    <a:lumOff val="15000"/>
                  </a:schemeClr>
                </a:solidFill>
              </a:rPr>
              <a:t> et. al. </a:t>
            </a:r>
            <a:r>
              <a:rPr lang="en-US" i="1" dirty="0" smtClean="0">
                <a:solidFill>
                  <a:schemeClr val="tx1">
                    <a:lumMod val="85000"/>
                    <a:lumOff val="15000"/>
                  </a:schemeClr>
                </a:solidFill>
              </a:rPr>
              <a:t>APJM, 2005, 31: S45 </a:t>
            </a:r>
            <a:endParaRPr lang="en-US" dirty="0" smtClean="0">
              <a:solidFill>
                <a:schemeClr val="tx1">
                  <a:lumMod val="85000"/>
                  <a:lumOff val="15000"/>
                </a:schemeClr>
              </a:solidFill>
            </a:endParaRPr>
          </a:p>
          <a:p>
            <a:endParaRPr lang="en-US" dirty="0"/>
          </a:p>
        </p:txBody>
      </p:sp>
      <p:sp>
        <p:nvSpPr>
          <p:cNvPr id="27675"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B1CA1399-0469-4C80-AB28-ADB6D1899735}" type="slidenum">
              <a:rPr lang="en-US" sz="1600">
                <a:latin typeface="Calibri" pitchFamily="34" charset="0"/>
              </a:rPr>
              <a:pPr/>
              <a:t>7</a:t>
            </a:fld>
            <a:endParaRPr lang="en-US" sz="1600">
              <a:latin typeface="Calibri" pitchFamily="34" charset="0"/>
            </a:endParaRPr>
          </a:p>
        </p:txBody>
      </p:sp>
      <p:sp>
        <p:nvSpPr>
          <p:cNvPr id="35" name="TextBox 34"/>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36" name="TextBox 35"/>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38" name="TextBox 37"/>
          <p:cNvSpPr txBox="1"/>
          <p:nvPr/>
        </p:nvSpPr>
        <p:spPr>
          <a:xfrm>
            <a:off x="1676400" y="101600"/>
            <a:ext cx="1803400" cy="307975"/>
          </a:xfrm>
          <a:prstGeom prst="rect">
            <a:avLst/>
          </a:prstGeom>
          <a:solidFill>
            <a:srgbClr val="C0504D"/>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D&amp;I: What we know</a:t>
            </a:r>
          </a:p>
        </p:txBody>
      </p:sp>
      <p:sp>
        <p:nvSpPr>
          <p:cNvPr id="40" name="TextBox 39"/>
          <p:cNvSpPr txBox="1"/>
          <p:nvPr/>
        </p:nvSpPr>
        <p:spPr>
          <a:xfrm>
            <a:off x="3429000" y="101600"/>
            <a:ext cx="106045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EIT</a:t>
            </a:r>
            <a:endParaRPr lang="en-US" sz="1400" dirty="0">
              <a:solidFill>
                <a:schemeClr val="bg1">
                  <a:lumMod val="50000"/>
                </a:schemeClr>
              </a:solidFill>
              <a:latin typeface="+mn-lt"/>
            </a:endParaRPr>
          </a:p>
        </p:txBody>
      </p:sp>
      <p:sp>
        <p:nvSpPr>
          <p:cNvPr id="41" name="TextBox 40"/>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43" name="TextBox 42"/>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
        <p:nvSpPr>
          <p:cNvPr id="45" name="Text Box 9"/>
          <p:cNvSpPr txBox="1">
            <a:spLocks noChangeArrowheads="1"/>
          </p:cNvSpPr>
          <p:nvPr/>
        </p:nvSpPr>
        <p:spPr bwMode="auto">
          <a:xfrm>
            <a:off x="1886094" y="3686628"/>
            <a:ext cx="1089336" cy="523220"/>
          </a:xfrm>
          <a:prstGeom prst="rect">
            <a:avLst/>
          </a:prstGeom>
          <a:noFill/>
          <a:ln w="9525">
            <a:noFill/>
            <a:miter lim="800000"/>
            <a:headEnd/>
            <a:tailEnd/>
          </a:ln>
        </p:spPr>
        <p:txBody>
          <a:bodyPr wrap="none">
            <a:spAutoFit/>
          </a:bodyPr>
          <a:lstStyle/>
          <a:p>
            <a:pPr algn="ctr"/>
            <a:r>
              <a:rPr lang="en-US" sz="1400" b="1" dirty="0" smtClean="0">
                <a:solidFill>
                  <a:srgbClr val="3399FF"/>
                </a:solidFill>
                <a:latin typeface="Calibri" pitchFamily="34" charset="0"/>
              </a:rPr>
              <a:t>Non-critical </a:t>
            </a:r>
            <a:br>
              <a:rPr lang="en-US" sz="1400" b="1" dirty="0" smtClean="0">
                <a:solidFill>
                  <a:srgbClr val="3399FF"/>
                </a:solidFill>
                <a:latin typeface="Calibri" pitchFamily="34" charset="0"/>
              </a:rPr>
            </a:br>
            <a:r>
              <a:rPr lang="en-US" sz="1400" b="1" dirty="0" smtClean="0">
                <a:solidFill>
                  <a:srgbClr val="3399FF"/>
                </a:solidFill>
                <a:latin typeface="Calibri" pitchFamily="34" charset="0"/>
              </a:rPr>
              <a:t>Packaging</a:t>
            </a:r>
            <a:endParaRPr lang="en-US" sz="1400" b="1" dirty="0">
              <a:solidFill>
                <a:srgbClr val="3399FF"/>
              </a:solidFill>
              <a:latin typeface="Calibri" pitchFamily="34" charset="0"/>
            </a:endParaRPr>
          </a:p>
        </p:txBody>
      </p:sp>
      <p:sp>
        <p:nvSpPr>
          <p:cNvPr id="46" name="Text Box 9"/>
          <p:cNvSpPr txBox="1">
            <a:spLocks noChangeArrowheads="1"/>
          </p:cNvSpPr>
          <p:nvPr/>
        </p:nvSpPr>
        <p:spPr bwMode="auto">
          <a:xfrm>
            <a:off x="1568401" y="4264223"/>
            <a:ext cx="1784399" cy="307777"/>
          </a:xfrm>
          <a:prstGeom prst="rect">
            <a:avLst/>
          </a:prstGeom>
          <a:noFill/>
          <a:ln w="9525">
            <a:noFill/>
            <a:miter lim="800000"/>
            <a:headEnd/>
            <a:tailEnd/>
          </a:ln>
        </p:spPr>
        <p:txBody>
          <a:bodyPr wrap="none">
            <a:spAutoFit/>
          </a:bodyPr>
          <a:lstStyle/>
          <a:p>
            <a:pPr algn="ctr"/>
            <a:r>
              <a:rPr lang="en-US" sz="1400" b="1" dirty="0" smtClean="0">
                <a:solidFill>
                  <a:srgbClr val="3399FF"/>
                </a:solidFill>
                <a:latin typeface="Calibri" pitchFamily="34" charset="0"/>
              </a:rPr>
              <a:t>Program as Marketed</a:t>
            </a:r>
            <a:endParaRPr lang="en-US" sz="1400" b="1" dirty="0">
              <a:solidFill>
                <a:srgbClr val="3399FF"/>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p:cBhvr>
                                        <p:cTn id="6" dur="1000" fill="hold"/>
                                        <p:tgtEl>
                                          <p:spTgt spid="44"/>
                                        </p:tgtEl>
                                        <p:attrNameLst>
                                          <p:attrName>stroke.color</p:attrName>
                                        </p:attrNameLst>
                                      </p:cBhvr>
                                      <p:to>
                                        <a:srgbClr val="CC0000"/>
                                      </p:to>
                                    </p:animClr>
                                    <p:set>
                                      <p:cBhvr>
                                        <p:cTn id="7" dur="1000" fill="hold"/>
                                        <p:tgtEl>
                                          <p:spTgt spid="44"/>
                                        </p:tgtEl>
                                        <p:attrNameLst>
                                          <p:attrName>stroke.on</p:attrName>
                                        </p:attrNameLst>
                                      </p:cBhvr>
                                      <p:to>
                                        <p:strVal val="true"/>
                                      </p:to>
                                    </p:set>
                                  </p:childTnLst>
                                </p:cTn>
                              </p:par>
                              <p:par>
                                <p:cTn id="8" presetID="7" presetClass="emph" presetSubtype="2" fill="hold" nodeType="withEffect">
                                  <p:stCondLst>
                                    <p:cond delay="0"/>
                                  </p:stCondLst>
                                  <p:childTnLst>
                                    <p:animClr clrSpc="rgb">
                                      <p:cBhvr>
                                        <p:cTn id="9" dur="1000" fill="hold"/>
                                        <p:tgtEl>
                                          <p:spTgt spid="47"/>
                                        </p:tgtEl>
                                        <p:attrNameLst>
                                          <p:attrName>stroke.color</p:attrName>
                                        </p:attrNameLst>
                                      </p:cBhvr>
                                      <p:to>
                                        <a:srgbClr val="CC0000"/>
                                      </p:to>
                                    </p:animClr>
                                    <p:set>
                                      <p:cBhvr>
                                        <p:cTn id="10" dur="1000" fill="hold"/>
                                        <p:tgtEl>
                                          <p:spTgt spid="47"/>
                                        </p:tgtEl>
                                        <p:attrNameLst>
                                          <p:attrName>stroke.on</p:attrName>
                                        </p:attrNameLst>
                                      </p:cBhvr>
                                      <p:to>
                                        <p:strVal val="true"/>
                                      </p:to>
                                    </p:set>
                                  </p:childTnLst>
                                </p:cTn>
                              </p:par>
                              <p:par>
                                <p:cTn id="11" presetID="7" presetClass="emph" presetSubtype="2" fill="hold" nodeType="withEffect">
                                  <p:stCondLst>
                                    <p:cond delay="0"/>
                                  </p:stCondLst>
                                  <p:childTnLst>
                                    <p:animClr clrSpc="rgb">
                                      <p:cBhvr>
                                        <p:cTn id="12" dur="1000" fill="hold"/>
                                        <p:tgtEl>
                                          <p:spTgt spid="48"/>
                                        </p:tgtEl>
                                        <p:attrNameLst>
                                          <p:attrName>stroke.color</p:attrName>
                                        </p:attrNameLst>
                                      </p:cBhvr>
                                      <p:to>
                                        <a:srgbClr val="CC0000"/>
                                      </p:to>
                                    </p:animClr>
                                    <p:set>
                                      <p:cBhvr>
                                        <p:cTn id="13" dur="1000" fill="hold"/>
                                        <p:tgtEl>
                                          <p:spTgt spid="4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533400"/>
            <a:ext cx="8229600" cy="1143000"/>
          </a:xfrm>
        </p:spPr>
        <p:txBody>
          <a:bodyPr/>
          <a:lstStyle/>
          <a:p>
            <a:pPr eaLnBrk="1" hangingPunct="1">
              <a:defRPr/>
            </a:pPr>
            <a:r>
              <a:rPr lang="en-US" sz="3400" kern="1200" dirty="0" smtClean="0">
                <a:ea typeface="ＭＳ Ｐゴシック" pitchFamily="1" charset="-128"/>
              </a:rPr>
              <a:t>Implementation and Dissemination Research Characteristics (Russ’ view)</a:t>
            </a:r>
          </a:p>
        </p:txBody>
      </p:sp>
      <p:sp>
        <p:nvSpPr>
          <p:cNvPr id="58370" name="Rectangle 3"/>
          <p:cNvSpPr>
            <a:spLocks noGrp="1" noChangeArrowheads="1"/>
          </p:cNvSpPr>
          <p:nvPr>
            <p:ph idx="1"/>
          </p:nvPr>
        </p:nvSpPr>
        <p:spPr/>
        <p:txBody>
          <a:bodyPr/>
          <a:lstStyle/>
          <a:p>
            <a:pPr eaLnBrk="1" hangingPunct="1">
              <a:lnSpc>
                <a:spcPct val="80000"/>
              </a:lnSpc>
              <a:spcBef>
                <a:spcPct val="80000"/>
              </a:spcBef>
            </a:pPr>
            <a:r>
              <a:rPr lang="en-US" sz="2400" dirty="0" smtClean="0"/>
              <a:t>Contextual</a:t>
            </a:r>
          </a:p>
          <a:p>
            <a:pPr eaLnBrk="1" hangingPunct="1">
              <a:lnSpc>
                <a:spcPct val="80000"/>
              </a:lnSpc>
              <a:spcBef>
                <a:spcPct val="80000"/>
              </a:spcBef>
            </a:pPr>
            <a:r>
              <a:rPr lang="en-US" sz="2400" dirty="0" smtClean="0"/>
              <a:t>Complex</a:t>
            </a:r>
          </a:p>
          <a:p>
            <a:pPr eaLnBrk="1" hangingPunct="1">
              <a:lnSpc>
                <a:spcPct val="80000"/>
              </a:lnSpc>
              <a:spcBef>
                <a:spcPct val="80000"/>
              </a:spcBef>
            </a:pPr>
            <a:r>
              <a:rPr lang="en-US" sz="2400" dirty="0" smtClean="0"/>
              <a:t>Multi-component programs and policies</a:t>
            </a:r>
          </a:p>
          <a:p>
            <a:pPr eaLnBrk="1" hangingPunct="1">
              <a:lnSpc>
                <a:spcPct val="80000"/>
              </a:lnSpc>
              <a:spcBef>
                <a:spcPct val="80000"/>
              </a:spcBef>
            </a:pPr>
            <a:r>
              <a:rPr lang="en-US" sz="2400" dirty="0" smtClean="0"/>
              <a:t>Non-linear</a:t>
            </a:r>
          </a:p>
          <a:p>
            <a:pPr eaLnBrk="1" hangingPunct="1">
              <a:lnSpc>
                <a:spcPct val="80000"/>
              </a:lnSpc>
              <a:spcBef>
                <a:spcPct val="80000"/>
              </a:spcBef>
            </a:pPr>
            <a:r>
              <a:rPr lang="en-US" sz="2400" dirty="0" err="1" smtClean="0"/>
              <a:t>Transdisciplinary</a:t>
            </a:r>
            <a:endParaRPr lang="en-US" sz="2400" dirty="0" smtClean="0"/>
          </a:p>
          <a:p>
            <a:pPr eaLnBrk="1" hangingPunct="1">
              <a:lnSpc>
                <a:spcPct val="80000"/>
              </a:lnSpc>
              <a:spcBef>
                <a:spcPct val="80000"/>
              </a:spcBef>
            </a:pPr>
            <a:r>
              <a:rPr lang="en-US" sz="2400" dirty="0" smtClean="0"/>
              <a:t>Multi-level</a:t>
            </a:r>
          </a:p>
        </p:txBody>
      </p:sp>
      <p:sp>
        <p:nvSpPr>
          <p:cNvPr id="12" name="Text Placeholder 11"/>
          <p:cNvSpPr>
            <a:spLocks noGrp="1"/>
          </p:cNvSpPr>
          <p:nvPr>
            <p:ph type="body" sz="quarter" idx="10"/>
          </p:nvPr>
        </p:nvSpPr>
        <p:spPr>
          <a:xfrm>
            <a:off x="0" y="6096000"/>
            <a:ext cx="7620000" cy="609600"/>
          </a:xfrm>
        </p:spPr>
        <p:txBody>
          <a:bodyPr/>
          <a:lstStyle/>
          <a:p>
            <a:pPr marL="0" indent="0"/>
            <a:r>
              <a:rPr lang="en-US" dirty="0" smtClean="0">
                <a:latin typeface="Calibri" pitchFamily="34" charset="0"/>
              </a:rPr>
              <a:t>Glasgow R &amp; Steiner J. (2011). In </a:t>
            </a:r>
            <a:r>
              <a:rPr lang="en-US" u="sng" dirty="0" smtClean="0">
                <a:latin typeface="Calibri" pitchFamily="34" charset="0"/>
              </a:rPr>
              <a:t>Dissemination and Implementation Research</a:t>
            </a:r>
            <a:r>
              <a:rPr lang="en-US" dirty="0" smtClean="0">
                <a:latin typeface="Calibri" pitchFamily="34" charset="0"/>
              </a:rPr>
              <a:t>. Brownson, R,  </a:t>
            </a:r>
            <a:r>
              <a:rPr lang="en-US" dirty="0" err="1" smtClean="0">
                <a:latin typeface="Calibri" pitchFamily="34" charset="0"/>
              </a:rPr>
              <a:t>Colditz</a:t>
            </a:r>
            <a:r>
              <a:rPr lang="en-US" dirty="0" smtClean="0">
                <a:latin typeface="Calibri" pitchFamily="34" charset="0"/>
              </a:rPr>
              <a:t>, G, and Proctor, E (Eds.). Oxford. </a:t>
            </a:r>
          </a:p>
          <a:p>
            <a:endParaRPr lang="en-US" dirty="0"/>
          </a:p>
        </p:txBody>
      </p:sp>
      <p:sp>
        <p:nvSpPr>
          <p:cNvPr id="58371"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D45BD03C-8F28-49FB-8240-A3276449E7F7}" type="slidenum">
              <a:rPr lang="en-US" sz="1600">
                <a:latin typeface="Calibri" pitchFamily="34" charset="0"/>
              </a:rPr>
              <a:pPr/>
              <a:t>8</a:t>
            </a:fld>
            <a:endParaRPr lang="en-US" sz="1600">
              <a:latin typeface="Calibri" pitchFamily="34" charset="0"/>
            </a:endParaRPr>
          </a:p>
        </p:txBody>
      </p:sp>
      <p:sp>
        <p:nvSpPr>
          <p:cNvPr id="25" name="TextBox 24"/>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26" name="TextBox 25"/>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27" name="TextBox 26"/>
          <p:cNvSpPr txBox="1"/>
          <p:nvPr/>
        </p:nvSpPr>
        <p:spPr>
          <a:xfrm>
            <a:off x="1676400" y="101600"/>
            <a:ext cx="1803400" cy="307975"/>
          </a:xfrm>
          <a:prstGeom prst="rect">
            <a:avLst/>
          </a:prstGeom>
          <a:solidFill>
            <a:srgbClr val="C0504D"/>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D&amp;I: What we know</a:t>
            </a:r>
          </a:p>
        </p:txBody>
      </p:sp>
      <p:sp>
        <p:nvSpPr>
          <p:cNvPr id="28" name="TextBox 27"/>
          <p:cNvSpPr txBox="1"/>
          <p:nvPr/>
        </p:nvSpPr>
        <p:spPr>
          <a:xfrm>
            <a:off x="3429000" y="101600"/>
            <a:ext cx="106045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EIT</a:t>
            </a:r>
            <a:endParaRPr lang="en-US" sz="1400" dirty="0">
              <a:solidFill>
                <a:schemeClr val="bg1">
                  <a:lumMod val="50000"/>
                </a:schemeClr>
              </a:solidFill>
              <a:latin typeface="+mn-lt"/>
            </a:endParaRPr>
          </a:p>
        </p:txBody>
      </p:sp>
      <p:sp>
        <p:nvSpPr>
          <p:cNvPr id="29" name="TextBox 28"/>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30" name="TextBox 29"/>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57200" y="457200"/>
            <a:ext cx="8229600" cy="1143000"/>
          </a:xfrm>
        </p:spPr>
        <p:txBody>
          <a:bodyPr/>
          <a:lstStyle/>
          <a:p>
            <a:pPr eaLnBrk="1" hangingPunct="1"/>
            <a:r>
              <a:rPr lang="en-US" dirty="0" smtClean="0">
                <a:ea typeface="ＭＳ Ｐゴシック" pitchFamily="34" charset="-128"/>
              </a:rPr>
              <a:t>    Rapid Learning Approaches</a:t>
            </a:r>
          </a:p>
        </p:txBody>
      </p:sp>
      <p:sp>
        <p:nvSpPr>
          <p:cNvPr id="29698" name="Content Placeholder 2"/>
          <p:cNvSpPr>
            <a:spLocks noGrp="1"/>
          </p:cNvSpPr>
          <p:nvPr>
            <p:ph idx="1"/>
          </p:nvPr>
        </p:nvSpPr>
        <p:spPr/>
        <p:txBody>
          <a:bodyPr/>
          <a:lstStyle/>
          <a:p>
            <a:pPr eaLnBrk="1" hangingPunct="1">
              <a:buFontTx/>
              <a:buNone/>
            </a:pPr>
            <a:r>
              <a:rPr lang="en-US" sz="2800" dirty="0" smtClean="0"/>
              <a:t>Data Collected:</a:t>
            </a:r>
          </a:p>
          <a:p>
            <a:pPr eaLnBrk="1" hangingPunct="1"/>
            <a:r>
              <a:rPr lang="en-US" sz="2400" dirty="0" smtClean="0"/>
              <a:t>With real (and complex) patients </a:t>
            </a:r>
          </a:p>
          <a:p>
            <a:pPr eaLnBrk="1" hangingPunct="1">
              <a:buFontTx/>
              <a:buNone/>
            </a:pPr>
            <a:endParaRPr lang="en-US" sz="2400" dirty="0" smtClean="0"/>
          </a:p>
          <a:p>
            <a:pPr eaLnBrk="1" hangingPunct="1"/>
            <a:r>
              <a:rPr lang="en-US" sz="2400" dirty="0" smtClean="0"/>
              <a:t>By real-world staff</a:t>
            </a:r>
          </a:p>
          <a:p>
            <a:pPr eaLnBrk="1" hangingPunct="1">
              <a:buFontTx/>
              <a:buNone/>
            </a:pPr>
            <a:endParaRPr lang="en-US" sz="2400" dirty="0" smtClean="0"/>
          </a:p>
          <a:p>
            <a:pPr eaLnBrk="1" hangingPunct="1"/>
            <a:r>
              <a:rPr lang="en-US" sz="2400" dirty="0" smtClean="0"/>
              <a:t>Under real-world conditions and settings</a:t>
            </a:r>
          </a:p>
          <a:p>
            <a:pPr eaLnBrk="1" hangingPunct="1">
              <a:buFontTx/>
              <a:buNone/>
            </a:pPr>
            <a:endParaRPr lang="en-US" sz="2400" dirty="0" smtClean="0"/>
          </a:p>
          <a:p>
            <a:pPr eaLnBrk="1" hangingPunct="1"/>
            <a:r>
              <a:rPr lang="en-US" sz="2400" dirty="0" smtClean="0"/>
              <a:t>And evaluated through real-time data (often with Electronic Health Records)</a:t>
            </a:r>
            <a:endParaRPr lang="en-US" sz="2800" dirty="0" smtClean="0"/>
          </a:p>
          <a:p>
            <a:pPr eaLnBrk="1" hangingPunct="1"/>
            <a:endParaRPr lang="en-US" sz="2800" dirty="0" smtClean="0"/>
          </a:p>
        </p:txBody>
      </p:sp>
      <p:sp>
        <p:nvSpPr>
          <p:cNvPr id="12" name="Text Placeholder 11"/>
          <p:cNvSpPr>
            <a:spLocks noGrp="1"/>
          </p:cNvSpPr>
          <p:nvPr>
            <p:ph type="body" sz="quarter" idx="10"/>
          </p:nvPr>
        </p:nvSpPr>
        <p:spPr>
          <a:xfrm>
            <a:off x="0" y="6096000"/>
            <a:ext cx="7696200" cy="609600"/>
          </a:xfrm>
        </p:spPr>
        <p:txBody>
          <a:bodyPr/>
          <a:lstStyle/>
          <a:p>
            <a:pPr marL="0" indent="0"/>
            <a:r>
              <a:rPr lang="en-US" dirty="0" err="1" smtClean="0">
                <a:latin typeface="Calibri" pitchFamily="34" charset="0"/>
              </a:rPr>
              <a:t>Tunis,S.R</a:t>
            </a:r>
            <a:r>
              <a:rPr lang="en-US" dirty="0" smtClean="0">
                <a:latin typeface="Calibri" pitchFamily="34" charset="0"/>
              </a:rPr>
              <a:t>.; </a:t>
            </a:r>
            <a:r>
              <a:rPr lang="en-US" dirty="0" err="1" smtClean="0">
                <a:latin typeface="Calibri" pitchFamily="34" charset="0"/>
              </a:rPr>
              <a:t>Carino,T.V</a:t>
            </a:r>
            <a:r>
              <a:rPr lang="en-US" dirty="0" smtClean="0">
                <a:latin typeface="Calibri" pitchFamily="34" charset="0"/>
              </a:rPr>
              <a:t>.; </a:t>
            </a:r>
            <a:r>
              <a:rPr lang="en-US" dirty="0" err="1" smtClean="0">
                <a:latin typeface="Calibri" pitchFamily="34" charset="0"/>
              </a:rPr>
              <a:t>Williams,R.D</a:t>
            </a:r>
            <a:r>
              <a:rPr lang="en-US" dirty="0" smtClean="0">
                <a:latin typeface="Calibri" pitchFamily="34" charset="0"/>
              </a:rPr>
              <a:t>.; </a:t>
            </a:r>
            <a:r>
              <a:rPr lang="en-US" dirty="0" err="1" smtClean="0">
                <a:latin typeface="Calibri" pitchFamily="34" charset="0"/>
              </a:rPr>
              <a:t>Bach,P.B</a:t>
            </a:r>
            <a:r>
              <a:rPr lang="en-US" dirty="0" smtClean="0">
                <a:latin typeface="Calibri" pitchFamily="34" charset="0"/>
              </a:rPr>
              <a:t>. A Rapid Learning Health System. </a:t>
            </a:r>
            <a:r>
              <a:rPr lang="en-US" i="1" dirty="0" smtClean="0">
                <a:latin typeface="Calibri" pitchFamily="34" charset="0"/>
              </a:rPr>
              <a:t>Health Affairs</a:t>
            </a:r>
            <a:r>
              <a:rPr lang="en-US" dirty="0" smtClean="0">
                <a:latin typeface="Calibri" pitchFamily="34" charset="0"/>
              </a:rPr>
              <a:t> (supplement). 2007;26(2):140-149. </a:t>
            </a:r>
          </a:p>
          <a:p>
            <a:endParaRPr lang="en-US" dirty="0"/>
          </a:p>
        </p:txBody>
      </p:sp>
      <p:sp>
        <p:nvSpPr>
          <p:cNvPr id="29700" name="Slide Number Placeholder 3"/>
          <p:cNvSpPr txBox="1">
            <a:spLocks/>
          </p:cNvSpPr>
          <p:nvPr/>
        </p:nvSpPr>
        <p:spPr bwMode="auto">
          <a:xfrm>
            <a:off x="4343400" y="6492875"/>
            <a:ext cx="457200" cy="365125"/>
          </a:xfrm>
          <a:prstGeom prst="rect">
            <a:avLst/>
          </a:prstGeom>
          <a:noFill/>
          <a:ln w="9525">
            <a:noFill/>
            <a:miter lim="800000"/>
            <a:headEnd/>
            <a:tailEnd/>
          </a:ln>
        </p:spPr>
        <p:txBody>
          <a:bodyPr/>
          <a:lstStyle/>
          <a:p>
            <a:fld id="{F149F3A1-F2E2-499F-A753-A1C5B3B9CE24}" type="slidenum">
              <a:rPr lang="en-US" sz="1600">
                <a:latin typeface="Calibri" pitchFamily="34" charset="0"/>
              </a:rPr>
              <a:pPr/>
              <a:t>9</a:t>
            </a:fld>
            <a:endParaRPr lang="en-US" sz="1600">
              <a:latin typeface="Calibri" pitchFamily="34" charset="0"/>
            </a:endParaRPr>
          </a:p>
        </p:txBody>
      </p:sp>
      <p:sp>
        <p:nvSpPr>
          <p:cNvPr id="11" name="TextBox 10"/>
          <p:cNvSpPr txBox="1"/>
          <p:nvPr/>
        </p:nvSpPr>
        <p:spPr>
          <a:xfrm>
            <a:off x="0" y="0"/>
            <a:ext cx="9144000" cy="554038"/>
          </a:xfrm>
          <a:prstGeom prst="rect">
            <a:avLst/>
          </a:prstGeom>
          <a:solidFill>
            <a:schemeClr val="accent2">
              <a:lumMod val="75000"/>
            </a:schemeClr>
          </a:solidFill>
        </p:spPr>
        <p:txBody>
          <a:bodyPr>
            <a:spAutoFit/>
          </a:bodyPr>
          <a:lstStyle/>
          <a:p>
            <a:pPr algn="ctr" fontAlgn="auto">
              <a:spcBef>
                <a:spcPts val="0"/>
              </a:spcBef>
              <a:spcAft>
                <a:spcPts val="0"/>
              </a:spcAft>
              <a:defRPr/>
            </a:pPr>
            <a:endParaRPr lang="en-US" sz="3000" dirty="0">
              <a:solidFill>
                <a:schemeClr val="bg1"/>
              </a:solidFill>
              <a:latin typeface="+mn-lt"/>
            </a:endParaRPr>
          </a:p>
        </p:txBody>
      </p:sp>
      <p:sp>
        <p:nvSpPr>
          <p:cNvPr id="16" name="TextBox 15"/>
          <p:cNvSpPr txBox="1"/>
          <p:nvPr/>
        </p:nvSpPr>
        <p:spPr>
          <a:xfrm>
            <a:off x="200025" y="106363"/>
            <a:ext cx="1476375"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The Need</a:t>
            </a:r>
            <a:endParaRPr lang="en-US" sz="1400" dirty="0">
              <a:solidFill>
                <a:schemeClr val="bg1">
                  <a:lumMod val="50000"/>
                </a:schemeClr>
              </a:solidFill>
              <a:latin typeface="+mn-lt"/>
            </a:endParaRPr>
          </a:p>
        </p:txBody>
      </p:sp>
      <p:sp>
        <p:nvSpPr>
          <p:cNvPr id="17" name="TextBox 16"/>
          <p:cNvSpPr txBox="1"/>
          <p:nvPr/>
        </p:nvSpPr>
        <p:spPr>
          <a:xfrm>
            <a:off x="1676400" y="101600"/>
            <a:ext cx="1803400" cy="307975"/>
          </a:xfrm>
          <a:prstGeom prst="rect">
            <a:avLst/>
          </a:prstGeom>
          <a:solidFill>
            <a:srgbClr val="C0504D"/>
          </a:solidFill>
          <a:ln>
            <a:solidFill>
              <a:schemeClr val="bg1">
                <a:lumMod val="50000"/>
              </a:schemeClr>
            </a:solidFill>
          </a:ln>
        </p:spPr>
        <p:txBody>
          <a:bodyPr>
            <a:spAutoFit/>
          </a:bodyPr>
          <a:lstStyle/>
          <a:p>
            <a:pPr algn="ctr" fontAlgn="auto">
              <a:spcBef>
                <a:spcPts val="0"/>
              </a:spcBef>
              <a:spcAft>
                <a:spcPts val="0"/>
              </a:spcAft>
              <a:defRPr/>
            </a:pPr>
            <a:r>
              <a:rPr lang="en-US" sz="1400" b="1" dirty="0">
                <a:solidFill>
                  <a:schemeClr val="bg1"/>
                </a:solidFill>
                <a:latin typeface="+mn-lt"/>
              </a:rPr>
              <a:t>D&amp;I: What we know</a:t>
            </a:r>
          </a:p>
        </p:txBody>
      </p:sp>
      <p:sp>
        <p:nvSpPr>
          <p:cNvPr id="18" name="TextBox 17"/>
          <p:cNvSpPr txBox="1"/>
          <p:nvPr/>
        </p:nvSpPr>
        <p:spPr>
          <a:xfrm>
            <a:off x="3429000" y="101600"/>
            <a:ext cx="106045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EIT</a:t>
            </a:r>
            <a:endParaRPr lang="en-US" sz="1400" dirty="0">
              <a:solidFill>
                <a:schemeClr val="bg1">
                  <a:lumMod val="50000"/>
                </a:schemeClr>
              </a:solidFill>
              <a:latin typeface="+mn-lt"/>
            </a:endParaRPr>
          </a:p>
        </p:txBody>
      </p:sp>
      <p:sp>
        <p:nvSpPr>
          <p:cNvPr id="19" name="TextBox 18"/>
          <p:cNvSpPr txBox="1"/>
          <p:nvPr/>
        </p:nvSpPr>
        <p:spPr>
          <a:xfrm>
            <a:off x="5943600" y="103188"/>
            <a:ext cx="2971800" cy="307975"/>
          </a:xfrm>
          <a:prstGeom prst="rect">
            <a:avLst/>
          </a:prstGeom>
          <a:solidFill>
            <a:schemeClr val="accent2">
              <a:lumMod val="40000"/>
              <a:lumOff val="60000"/>
            </a:schemeClr>
          </a:solidFill>
          <a:ln>
            <a:solidFill>
              <a:schemeClr val="bg1">
                <a:lumMod val="50000"/>
              </a:schemeClr>
            </a:solidFill>
          </a:ln>
        </p:spPr>
        <p:txBody>
          <a:bodyPr>
            <a:spAutoFit/>
          </a:bodyPr>
          <a:lstStyle/>
          <a:p>
            <a:pPr algn="ctr" fontAlgn="auto">
              <a:spcBef>
                <a:spcPts val="0"/>
              </a:spcBef>
              <a:spcAft>
                <a:spcPts val="0"/>
              </a:spcAft>
              <a:defRPr/>
            </a:pPr>
            <a:r>
              <a:rPr lang="en-US" sz="1400" dirty="0">
                <a:solidFill>
                  <a:schemeClr val="bg1">
                    <a:lumMod val="50000"/>
                  </a:schemeClr>
                </a:solidFill>
                <a:latin typeface="+mn-lt"/>
              </a:rPr>
              <a:t>Future Directions/D&amp;I Opportunities</a:t>
            </a:r>
          </a:p>
        </p:txBody>
      </p:sp>
      <p:sp>
        <p:nvSpPr>
          <p:cNvPr id="20" name="TextBox 19"/>
          <p:cNvSpPr txBox="1"/>
          <p:nvPr/>
        </p:nvSpPr>
        <p:spPr>
          <a:xfrm>
            <a:off x="4495800" y="98623"/>
            <a:ext cx="1447800" cy="307777"/>
          </a:xfrm>
          <a:prstGeom prst="rect">
            <a:avLst/>
          </a:prstGeom>
          <a:solidFill>
            <a:schemeClr val="accent2">
              <a:lumMod val="40000"/>
              <a:lumOff val="60000"/>
            </a:schemeClr>
          </a:solidFill>
          <a:ln>
            <a:solidFill>
              <a:schemeClr val="bg1">
                <a:lumMod val="50000"/>
              </a:schemeClr>
            </a:solidFill>
          </a:ln>
        </p:spPr>
        <p:txBody>
          <a:bodyPr wrap="square">
            <a:spAutoFit/>
          </a:bodyPr>
          <a:lstStyle/>
          <a:p>
            <a:pPr algn="ctr" fontAlgn="auto">
              <a:spcBef>
                <a:spcPts val="0"/>
              </a:spcBef>
              <a:spcAft>
                <a:spcPts val="0"/>
              </a:spcAft>
              <a:defRPr/>
            </a:pPr>
            <a:r>
              <a:rPr lang="en-US" sz="1400" dirty="0" smtClean="0">
                <a:solidFill>
                  <a:schemeClr val="bg1">
                    <a:lumMod val="50000"/>
                  </a:schemeClr>
                </a:solidFill>
                <a:latin typeface="+mn-lt"/>
              </a:rPr>
              <a:t>Funding</a:t>
            </a:r>
            <a:endParaRPr lang="en-US" sz="1400" dirty="0">
              <a:solidFill>
                <a:schemeClr val="bg1">
                  <a:lumMod val="50000"/>
                </a:schemeClr>
              </a:solidFill>
              <a:latin typeface="+mn-l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CI-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NCI-Green_Plain</Template>
  <TotalTime>7005</TotalTime>
  <Words>3864</Words>
  <Application>Microsoft Office PowerPoint</Application>
  <PresentationFormat>On-screen Show (4:3)</PresentationFormat>
  <Paragraphs>629</Paragraphs>
  <Slides>42</Slides>
  <Notes>27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NCI-Red</vt:lpstr>
      <vt:lpstr>Document</vt:lpstr>
      <vt:lpstr>Research to Reality:  The Evidence Integration Triangle</vt:lpstr>
      <vt:lpstr>Outline</vt:lpstr>
      <vt:lpstr>Translation Continuum</vt:lpstr>
      <vt:lpstr>Slide 4</vt:lpstr>
      <vt:lpstr>Current Situation in United States1</vt:lpstr>
      <vt:lpstr>Slide 6</vt:lpstr>
      <vt:lpstr>Integrated Dynamic, Multilevel Research-Practice Partnerships Systems Approach</vt:lpstr>
      <vt:lpstr>Implementation and Dissemination Research Characteristics (Russ’ view)</vt:lpstr>
      <vt:lpstr>    Rapid Learning Approaches</vt:lpstr>
      <vt:lpstr>Recommended Purpose of Research  (ala RE-AIM)</vt:lpstr>
      <vt:lpstr>Ultimate Impact of an Insurance-sponsored Weight Management Program in West Virginia1</vt:lpstr>
      <vt:lpstr>Slide 12</vt:lpstr>
      <vt:lpstr>Research to Practice Pipeline</vt:lpstr>
      <vt:lpstr>Slide 14</vt:lpstr>
      <vt:lpstr>Slide 15</vt:lpstr>
      <vt:lpstr>Slide 16</vt:lpstr>
      <vt:lpstr>Intervention Program/Policy – The “What”</vt:lpstr>
      <vt:lpstr>Practical Measures – the “So What”</vt:lpstr>
      <vt:lpstr>Implementation Process – The “How”</vt:lpstr>
      <vt:lpstr>Slide 20</vt:lpstr>
      <vt:lpstr>Slide 21</vt:lpstr>
      <vt:lpstr>Practical (Pragmatic) Trials:  Key Contextual Characteristics</vt:lpstr>
      <vt:lpstr>Slide 23</vt:lpstr>
      <vt:lpstr>Bridging the Gap: A Synergistic Model Getting Evidence-based Cancer Control Interventions into Practice</vt:lpstr>
      <vt:lpstr>Slide 25</vt:lpstr>
      <vt:lpstr>The Major Cross-NIH D&amp;I Funding Announcement</vt:lpstr>
      <vt:lpstr>Key Features </vt:lpstr>
      <vt:lpstr>Other D &amp;I Mechanisms</vt:lpstr>
      <vt:lpstr>Key Content Issues Funded</vt:lpstr>
      <vt:lpstr>Key Questions Asked By Reviewers</vt:lpstr>
      <vt:lpstr>Content Issues Seldom Addressed  (Research Opportunities) </vt:lpstr>
      <vt:lpstr>Annual D&amp;I Meetings</vt:lpstr>
      <vt:lpstr>PREDICTING THE FUTURE…</vt:lpstr>
      <vt:lpstr>Evolving Issues</vt:lpstr>
      <vt:lpstr>Challenges and Conclusions</vt:lpstr>
      <vt:lpstr>Evidence that…</vt:lpstr>
      <vt:lpstr>Slide 37</vt:lpstr>
      <vt:lpstr>COMMENTS, QUESTIONS, ETC.</vt:lpstr>
      <vt:lpstr>Slide 39</vt:lpstr>
      <vt:lpstr>Slide 40</vt:lpstr>
      <vt:lpstr>Key Pragmatic and Translation Content Issues in Need of Study by Research Design, Intervention and Evaluation Issues</vt:lpstr>
      <vt:lpstr>WHY? (Targets for Change?)</vt:lpstr>
    </vt:vector>
  </TitlesOfParts>
  <Company>NCI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purcellp</dc:creator>
  <cp:lastModifiedBy> </cp:lastModifiedBy>
  <cp:revision>280</cp:revision>
  <dcterms:created xsi:type="dcterms:W3CDTF">2011-02-07T16:50:09Z</dcterms:created>
  <dcterms:modified xsi:type="dcterms:W3CDTF">2011-08-04T18:06:04Z</dcterms:modified>
</cp:coreProperties>
</file>